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3"/>
  </p:notesMasterIdLst>
  <p:sldIdLst>
    <p:sldId id="259" r:id="rId5"/>
    <p:sldId id="364" r:id="rId6"/>
    <p:sldId id="346" r:id="rId7"/>
    <p:sldId id="366" r:id="rId8"/>
    <p:sldId id="410" r:id="rId9"/>
    <p:sldId id="411" r:id="rId10"/>
    <p:sldId id="409" r:id="rId11"/>
    <p:sldId id="412" r:id="rId12"/>
    <p:sldId id="413" r:id="rId13"/>
    <p:sldId id="414" r:id="rId14"/>
    <p:sldId id="415" r:id="rId15"/>
    <p:sldId id="417" r:id="rId16"/>
    <p:sldId id="426" r:id="rId17"/>
    <p:sldId id="420" r:id="rId18"/>
    <p:sldId id="419" r:id="rId19"/>
    <p:sldId id="425" r:id="rId20"/>
    <p:sldId id="427" r:id="rId21"/>
    <p:sldId id="428" r:id="rId22"/>
    <p:sldId id="429" r:id="rId23"/>
    <p:sldId id="430" r:id="rId24"/>
    <p:sldId id="431" r:id="rId25"/>
    <p:sldId id="432" r:id="rId26"/>
    <p:sldId id="434" r:id="rId27"/>
    <p:sldId id="433" r:id="rId28"/>
    <p:sldId id="435" r:id="rId29"/>
    <p:sldId id="436" r:id="rId30"/>
    <p:sldId id="437" r:id="rId31"/>
    <p:sldId id="307"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AC90CB-6599-486C-9F0C-E83FBA07BD0D}">
          <p14:sldIdLst>
            <p14:sldId id="259"/>
            <p14:sldId id="364"/>
            <p14:sldId id="346"/>
            <p14:sldId id="366"/>
            <p14:sldId id="410"/>
            <p14:sldId id="411"/>
            <p14:sldId id="409"/>
            <p14:sldId id="412"/>
            <p14:sldId id="413"/>
            <p14:sldId id="414"/>
            <p14:sldId id="415"/>
            <p14:sldId id="417"/>
            <p14:sldId id="426"/>
            <p14:sldId id="420"/>
            <p14:sldId id="419"/>
            <p14:sldId id="425"/>
            <p14:sldId id="427"/>
            <p14:sldId id="428"/>
            <p14:sldId id="429"/>
            <p14:sldId id="430"/>
            <p14:sldId id="431"/>
            <p14:sldId id="432"/>
            <p14:sldId id="434"/>
            <p14:sldId id="433"/>
            <p14:sldId id="435"/>
            <p14:sldId id="436"/>
            <p14:sldId id="437"/>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0104"/>
    <a:srgbClr val="C02033"/>
    <a:srgbClr val="AE02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7" autoAdjust="0"/>
    <p:restoredTop sz="94668"/>
  </p:normalViewPr>
  <p:slideViewPr>
    <p:cSldViewPr snapToGrid="0">
      <p:cViewPr varScale="1">
        <p:scale>
          <a:sx n="83" d="100"/>
          <a:sy n="83" d="100"/>
        </p:scale>
        <p:origin x="146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defRPr>
            </a:lvl1pPr>
          </a:lstStyle>
          <a:p>
            <a:fld id="{3C9F3B12-CB34-42BC-B4E9-59A941A3985A}" type="datetimeFigureOut">
              <a:rPr lang="en-US" smtClean="0"/>
              <a:pPr/>
              <a:t>7/11/2024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defRPr>
            </a:lvl1pPr>
          </a:lstStyle>
          <a:p>
            <a:fld id="{46A89101-9658-44D9-BF1F-5967C62D35E6}" type="slidenum">
              <a:rPr lang="en-US" smtClean="0"/>
              <a:pPr/>
              <a:t>‹#›</a:t>
            </a:fld>
            <a:endParaRPr lang="en-US" dirty="0"/>
          </a:p>
        </p:txBody>
      </p:sp>
    </p:spTree>
    <p:extLst>
      <p:ext uri="{BB962C8B-B14F-4D97-AF65-F5344CB8AC3E}">
        <p14:creationId xmlns:p14="http://schemas.microsoft.com/office/powerpoint/2010/main" val="3745615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mn-cs"/>
      </a:defRPr>
    </a:lvl1pPr>
    <a:lvl2pPr marL="457200" algn="l" defTabSz="914400" rtl="0" eaLnBrk="1" latinLnBrk="0" hangingPunct="1">
      <a:defRPr sz="1200" kern="1200">
        <a:solidFill>
          <a:schemeClr val="tx1"/>
        </a:solidFill>
        <a:latin typeface="Times New Roman" panose="02020603050405020304" pitchFamily="18" charset="0"/>
        <a:ea typeface="+mn-ea"/>
        <a:cs typeface="+mn-cs"/>
      </a:defRPr>
    </a:lvl2pPr>
    <a:lvl3pPr marL="914400" algn="l" defTabSz="914400" rtl="0" eaLnBrk="1" latinLnBrk="0" hangingPunct="1">
      <a:defRPr sz="1200" kern="1200">
        <a:solidFill>
          <a:schemeClr val="tx1"/>
        </a:solidFill>
        <a:latin typeface="Times New Roman" panose="02020603050405020304" pitchFamily="18" charset="0"/>
        <a:ea typeface="+mn-ea"/>
        <a:cs typeface="+mn-cs"/>
      </a:defRPr>
    </a:lvl3pPr>
    <a:lvl4pPr marL="1371600" algn="l" defTabSz="914400" rtl="0" eaLnBrk="1" latinLnBrk="0" hangingPunct="1">
      <a:defRPr sz="1200" kern="1200">
        <a:solidFill>
          <a:schemeClr val="tx1"/>
        </a:solidFill>
        <a:latin typeface="Times New Roman" panose="02020603050405020304" pitchFamily="18" charset="0"/>
        <a:ea typeface="+mn-ea"/>
        <a:cs typeface="+mn-cs"/>
      </a:defRPr>
    </a:lvl4pPr>
    <a:lvl5pPr marL="1828800" algn="l" defTabSz="914400" rtl="0" eaLnBrk="1" latinLnBrk="0" hangingPunct="1">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01056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A92A3D-28D3-444F-A40E-300C63FC52B0}"/>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169501034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83524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22DAD0-E174-4A4C-BF8F-6C6AB91E3506}"/>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1: ………………………………………</a:t>
            </a:r>
          </a:p>
        </p:txBody>
      </p:sp>
      <p:sp>
        <p:nvSpPr>
          <p:cNvPr id="9" name="Content Placeholder 8">
            <a:extLst>
              <a:ext uri="{FF2B5EF4-FFF2-40B4-BE49-F238E27FC236}">
                <a16:creationId xmlns:a16="http://schemas.microsoft.com/office/drawing/2014/main" id="{4AB95A6C-78EC-4E85-AFED-2CE69C937630}"/>
              </a:ext>
            </a:extLst>
          </p:cNvPr>
          <p:cNvSpPr>
            <a:spLocks noGrp="1"/>
          </p:cNvSpPr>
          <p:nvPr>
            <p:ph sz="quarter" idx="10"/>
          </p:nvPr>
        </p:nvSpPr>
        <p:spPr>
          <a:xfrm>
            <a:off x="235077" y="841247"/>
            <a:ext cx="8674100" cy="5303393"/>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589683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828" y="1423289"/>
            <a:ext cx="3886200" cy="4351338"/>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1423289"/>
            <a:ext cx="3886200" cy="4351338"/>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6">
            <a:extLst>
              <a:ext uri="{FF2B5EF4-FFF2-40B4-BE49-F238E27FC236}">
                <a16:creationId xmlns:a16="http://schemas.microsoft.com/office/drawing/2014/main" id="{EDF9049F-B795-4E90-9107-04EE8645402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2: ………………………………………</a:t>
            </a:r>
          </a:p>
        </p:txBody>
      </p:sp>
    </p:spTree>
    <p:extLst>
      <p:ext uri="{BB962C8B-B14F-4D97-AF65-F5344CB8AC3E}">
        <p14:creationId xmlns:p14="http://schemas.microsoft.com/office/powerpoint/2010/main" val="213915647"/>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6F233D77-54DD-4BBB-A8E2-56A4B4EA20D2}"/>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3: ………………………………………</a:t>
            </a:r>
          </a:p>
        </p:txBody>
      </p:sp>
      <p:sp>
        <p:nvSpPr>
          <p:cNvPr id="12" name="Text Placeholder 11">
            <a:extLst>
              <a:ext uri="{FF2B5EF4-FFF2-40B4-BE49-F238E27FC236}">
                <a16:creationId xmlns:a16="http://schemas.microsoft.com/office/drawing/2014/main" id="{CCE52804-00C6-4BDA-B9D7-63A52B51FA95}"/>
              </a:ext>
            </a:extLst>
          </p:cNvPr>
          <p:cNvSpPr>
            <a:spLocks noGrp="1"/>
          </p:cNvSpPr>
          <p:nvPr>
            <p:ph type="body" sz="quarter" idx="10"/>
          </p:nvPr>
        </p:nvSpPr>
        <p:spPr>
          <a:xfrm>
            <a:off x="234950" y="963168"/>
            <a:ext cx="8674100" cy="5132832"/>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650178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7B188237-41FD-4D15-86C2-8C790FF4A934}"/>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4: ……………………………………</a:t>
            </a:r>
          </a:p>
        </p:txBody>
      </p:sp>
      <p:sp>
        <p:nvSpPr>
          <p:cNvPr id="8" name="Text Placeholder 7">
            <a:extLst>
              <a:ext uri="{FF2B5EF4-FFF2-40B4-BE49-F238E27FC236}">
                <a16:creationId xmlns:a16="http://schemas.microsoft.com/office/drawing/2014/main" id="{6BAFE61C-68C5-4962-A948-9883E3B4D925}"/>
              </a:ext>
            </a:extLst>
          </p:cNvPr>
          <p:cNvSpPr>
            <a:spLocks noGrp="1"/>
          </p:cNvSpPr>
          <p:nvPr>
            <p:ph type="body" sz="quarter" idx="10"/>
          </p:nvPr>
        </p:nvSpPr>
        <p:spPr>
          <a:xfrm>
            <a:off x="3524251" y="1011238"/>
            <a:ext cx="5384672" cy="5529262"/>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861176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D2F2C6E7-9939-4EF4-A314-BA1F204C51AA}"/>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a:t>Title 5: ………………………………………</a:t>
            </a:r>
          </a:p>
        </p:txBody>
      </p:sp>
      <p:sp>
        <p:nvSpPr>
          <p:cNvPr id="6" name="Content Placeholder 2">
            <a:extLst>
              <a:ext uri="{FF2B5EF4-FFF2-40B4-BE49-F238E27FC236}">
                <a16:creationId xmlns:a16="http://schemas.microsoft.com/office/drawing/2014/main" id="{BBAF4BCB-F853-4B30-8262-F8DAF263491D}"/>
              </a:ext>
            </a:extLst>
          </p:cNvPr>
          <p:cNvSpPr>
            <a:spLocks noGrp="1"/>
          </p:cNvSpPr>
          <p:nvPr>
            <p:ph sz="half" idx="1"/>
          </p:nvPr>
        </p:nvSpPr>
        <p:spPr>
          <a:xfrm>
            <a:off x="595884" y="1533017"/>
            <a:ext cx="3886200" cy="4351338"/>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7CBADEEE-B99C-45C9-A240-94A34D278449}"/>
              </a:ext>
            </a:extLst>
          </p:cNvPr>
          <p:cNvSpPr>
            <a:spLocks noGrp="1"/>
          </p:cNvSpPr>
          <p:nvPr>
            <p:ph sz="half" idx="2"/>
          </p:nvPr>
        </p:nvSpPr>
        <p:spPr>
          <a:xfrm>
            <a:off x="4639056" y="1533017"/>
            <a:ext cx="3886200" cy="4351338"/>
          </a:xfrm>
          <a:prstGeom prst="rect">
            <a:avLst/>
          </a:prstGeom>
        </p:spPr>
        <p:txBody>
          <a:bodyPr/>
          <a:lstStyle>
            <a:lvl1pPr>
              <a:defRPr>
                <a:latin typeface="Times New Roman" panose="02020603050405020304" pitchFamily="18" charset="0"/>
                <a:ea typeface="Times New Roman" panose="02020603050405020304" pitchFamily="18" charset="0"/>
                <a:cs typeface="Times New Roman" panose="02020603050405020304" pitchFamily="18" charset="0"/>
              </a:defRPr>
            </a:lvl1pPr>
            <a:lvl2pPr>
              <a:defRPr>
                <a:latin typeface="Times New Roman" panose="02020603050405020304" pitchFamily="18" charset="0"/>
                <a:ea typeface="Times New Roman" panose="02020603050405020304" pitchFamily="18" charset="0"/>
                <a:cs typeface="Times New Roman" panose="02020603050405020304" pitchFamily="18" charset="0"/>
              </a:defRPr>
            </a:lvl2pPr>
            <a:lvl3pPr>
              <a:defRPr>
                <a:latin typeface="Times New Roman" panose="02020603050405020304" pitchFamily="18" charset="0"/>
                <a:ea typeface="Times New Roman" panose="02020603050405020304" pitchFamily="18" charset="0"/>
                <a:cs typeface="Times New Roman" panose="02020603050405020304" pitchFamily="18" charset="0"/>
              </a:defRPr>
            </a:lvl3pPr>
            <a:lvl4pPr>
              <a:defRPr>
                <a:latin typeface="Times New Roman" panose="02020603050405020304" pitchFamily="18" charset="0"/>
                <a:ea typeface="Times New Roman" panose="02020603050405020304" pitchFamily="18" charset="0"/>
                <a:cs typeface="Times New Roman" panose="02020603050405020304" pitchFamily="18" charset="0"/>
              </a:defRPr>
            </a:lvl4pPr>
            <a:lvl5pPr>
              <a:defRPr>
                <a:latin typeface="Times New Roman" panose="02020603050405020304" pitchFamily="18" charset="0"/>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19660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3381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243365"/>
      </p:ext>
    </p:extLst>
  </p:cSld>
  <p:clrMap bg1="lt1" tx1="dk1" bg2="lt2" tx2="dk2" accent1="accent1" accent2="accent2" accent3="accent3" accent4="accent4" accent5="accent5" accent6="accent6" hlink="hlink" folHlink="folHlink"/>
  <p:sldLayoutIdLst>
    <p:sldLayoutId id="214748366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F139CC-C362-5A6A-BA7C-5D10A5F536E0}"/>
              </a:ext>
            </a:extLst>
          </p:cNvPr>
          <p:cNvPicPr>
            <a:picLocks noChangeAspect="1"/>
          </p:cNvPicPr>
          <p:nvPr/>
        </p:nvPicPr>
        <p:blipFill rotWithShape="1">
          <a:blip r:embed="rId2"/>
          <a:srcRect l="6505" t="10860" r="4799" b="21756"/>
          <a:stretch/>
        </p:blipFill>
        <p:spPr>
          <a:xfrm>
            <a:off x="763712" y="610052"/>
            <a:ext cx="2599362" cy="784261"/>
          </a:xfrm>
          <a:prstGeom prst="rect">
            <a:avLst/>
          </a:prstGeom>
        </p:spPr>
      </p:pic>
      <p:sp>
        <p:nvSpPr>
          <p:cNvPr id="3" name="Title 6">
            <a:extLst>
              <a:ext uri="{FF2B5EF4-FFF2-40B4-BE49-F238E27FC236}">
                <a16:creationId xmlns:a16="http://schemas.microsoft.com/office/drawing/2014/main" id="{79C6D59E-9D6C-41C2-B96C-99735081AC60}"/>
              </a:ext>
            </a:extLst>
          </p:cNvPr>
          <p:cNvSpPr txBox="1">
            <a:spLocks/>
          </p:cNvSpPr>
          <p:nvPr/>
        </p:nvSpPr>
        <p:spPr>
          <a:xfrm>
            <a:off x="386634" y="1726309"/>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t>Restaurant Order and Management Website </a:t>
            </a:r>
            <a:br>
              <a:rPr lang="en-US" dirty="0"/>
            </a:br>
            <a:endParaRPr lang="en-US" dirty="0"/>
          </a:p>
        </p:txBody>
      </p:sp>
      <p:sp>
        <p:nvSpPr>
          <p:cNvPr id="8" name="Title 6">
            <a:extLst>
              <a:ext uri="{FF2B5EF4-FFF2-40B4-BE49-F238E27FC236}">
                <a16:creationId xmlns:a16="http://schemas.microsoft.com/office/drawing/2014/main" id="{2762B519-2926-3CEA-8B26-1861056486E6}"/>
              </a:ext>
            </a:extLst>
          </p:cNvPr>
          <p:cNvSpPr txBox="1">
            <a:spLocks/>
          </p:cNvSpPr>
          <p:nvPr/>
        </p:nvSpPr>
        <p:spPr>
          <a:xfrm>
            <a:off x="386634" y="336539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a:t>GRADUATION THESIS</a:t>
            </a:r>
          </a:p>
          <a:p>
            <a:pPr>
              <a:lnSpc>
                <a:spcPct val="150000"/>
              </a:lnSpc>
            </a:pPr>
            <a:r>
              <a:rPr lang="en-US" sz="2800" b="0" dirty="0"/>
              <a:t>Student:	Le </a:t>
            </a:r>
            <a:r>
              <a:rPr lang="en-US" sz="2800" b="0" dirty="0" err="1"/>
              <a:t>Thanh</a:t>
            </a:r>
            <a:r>
              <a:rPr lang="en-US" sz="2800" b="0" dirty="0"/>
              <a:t> </a:t>
            </a:r>
            <a:r>
              <a:rPr lang="en-US" sz="2800" b="0" dirty="0" err="1"/>
              <a:t>Chinh</a:t>
            </a:r>
            <a:endParaRPr lang="en-US" sz="2800" b="0" dirty="0"/>
          </a:p>
          <a:p>
            <a:pPr>
              <a:lnSpc>
                <a:spcPct val="150000"/>
              </a:lnSpc>
            </a:pPr>
            <a:r>
              <a:rPr lang="en-US" sz="2800" b="0" dirty="0"/>
              <a:t>Supervisors: MSc Le Ba </a:t>
            </a:r>
            <a:r>
              <a:rPr lang="en-US" sz="2800" b="0" dirty="0" err="1"/>
              <a:t>Vui</a:t>
            </a:r>
            <a:endParaRPr lang="en-US" sz="2800" b="0" dirty="0"/>
          </a:p>
        </p:txBody>
      </p:sp>
    </p:spTree>
    <p:extLst>
      <p:ext uri="{BB962C8B-B14F-4D97-AF65-F5344CB8AC3E}">
        <p14:creationId xmlns:p14="http://schemas.microsoft.com/office/powerpoint/2010/main" val="1919622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1138773"/>
          </a:xfrm>
          <a:prstGeom prst="rect">
            <a:avLst/>
          </a:prstGeom>
          <a:noFill/>
        </p:spPr>
        <p:txBody>
          <a:bodyPr wrap="square" rtlCol="0">
            <a:spAutoFit/>
          </a:bodyPr>
          <a:lstStyle/>
          <a:p>
            <a:r>
              <a:rPr lang="en-US" sz="3400" b="1" i="0" u="none" strike="noStrike">
                <a:solidFill>
                  <a:srgbClr val="FFFFFF"/>
                </a:solidFill>
                <a:effectLst/>
                <a:latin typeface="Optima" panose="02000503060000020004" pitchFamily="2" charset="0"/>
              </a:rPr>
              <a:t>3. </a:t>
            </a:r>
            <a:r>
              <a:rPr lang="en-US" sz="3400" b="1" dirty="0">
                <a:solidFill>
                  <a:schemeClr val="bg1"/>
                </a:solidFill>
                <a:latin typeface="Optima" panose="02000503060000020004" pitchFamily="2" charset="0"/>
              </a:rPr>
              <a:t>System design</a:t>
            </a:r>
          </a:p>
          <a:p>
            <a:endParaRPr lang="en-US" sz="3400" b="1" dirty="0">
              <a:solidFill>
                <a:schemeClr val="bg1"/>
              </a:solidFill>
              <a:latin typeface="Optima" panose="02000503060000020004" pitchFamily="2" charset="0"/>
            </a:endParaRPr>
          </a:p>
        </p:txBody>
      </p:sp>
      <p:grpSp>
        <p:nvGrpSpPr>
          <p:cNvPr id="15" name="Group 14">
            <a:extLst>
              <a:ext uri="{FF2B5EF4-FFF2-40B4-BE49-F238E27FC236}">
                <a16:creationId xmlns:a16="http://schemas.microsoft.com/office/drawing/2014/main" id="{161C7B73-5B2C-D878-31E1-AE6C79BDBB40}"/>
              </a:ext>
            </a:extLst>
          </p:cNvPr>
          <p:cNvGrpSpPr/>
          <p:nvPr/>
        </p:nvGrpSpPr>
        <p:grpSpPr>
          <a:xfrm>
            <a:off x="3243694" y="1828707"/>
            <a:ext cx="6300381" cy="4071747"/>
            <a:chOff x="2882096" y="1519999"/>
            <a:chExt cx="6686480" cy="4503704"/>
          </a:xfrm>
        </p:grpSpPr>
        <p:pic>
          <p:nvPicPr>
            <p:cNvPr id="5122" name="Picture 2">
              <a:extLst>
                <a:ext uri="{FF2B5EF4-FFF2-40B4-BE49-F238E27FC236}">
                  <a16:creationId xmlns:a16="http://schemas.microsoft.com/office/drawing/2014/main" id="{5237C0BC-B9CB-A138-56EA-EA29433BE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034" y="1519999"/>
              <a:ext cx="6522542" cy="43703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2A206D-ED2C-F493-B53A-9A2AB8733144}"/>
                </a:ext>
              </a:extLst>
            </p:cNvPr>
            <p:cNvSpPr/>
            <p:nvPr/>
          </p:nvSpPr>
          <p:spPr>
            <a:xfrm>
              <a:off x="2882096" y="5578997"/>
              <a:ext cx="1203767" cy="4447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6" name="TextBox 15">
            <a:extLst>
              <a:ext uri="{FF2B5EF4-FFF2-40B4-BE49-F238E27FC236}">
                <a16:creationId xmlns:a16="http://schemas.microsoft.com/office/drawing/2014/main" id="{DC965F68-5D36-60CA-81E6-630632A9BF4B}"/>
              </a:ext>
            </a:extLst>
          </p:cNvPr>
          <p:cNvSpPr txBox="1"/>
          <p:nvPr/>
        </p:nvSpPr>
        <p:spPr>
          <a:xfrm>
            <a:off x="636270" y="1971755"/>
            <a:ext cx="2753728" cy="3785652"/>
          </a:xfrm>
          <a:prstGeom prst="rect">
            <a:avLst/>
          </a:prstGeom>
          <a:noFill/>
        </p:spPr>
        <p:txBody>
          <a:bodyPr wrap="square">
            <a:spAutoFit/>
          </a:bodyPr>
          <a:lstStyle/>
          <a:p>
            <a:r>
              <a:rPr lang="en-US" sz="2400" b="0" i="0" u="none" strike="noStrike">
                <a:solidFill>
                  <a:schemeClr val="tx1">
                    <a:lumMod val="85000"/>
                    <a:lumOff val="15000"/>
                  </a:schemeClr>
                </a:solidFill>
                <a:effectLst/>
                <a:latin typeface="Optima" panose="02000503060000020004" pitchFamily="2" charset="0"/>
              </a:rPr>
              <a:t>The website is designed according to an architecture combining three tier and MVC models Combining the two models, we get a complete Spring Boot application</a:t>
            </a:r>
            <a:endParaRPr lang="en-VN" sz="2400">
              <a:solidFill>
                <a:schemeClr val="tx1">
                  <a:lumMod val="85000"/>
                  <a:lumOff val="15000"/>
                </a:schemeClr>
              </a:solidFill>
              <a:latin typeface="Optima" panose="02000503060000020004" pitchFamily="2" charset="0"/>
            </a:endParaRPr>
          </a:p>
        </p:txBody>
      </p:sp>
      <p:sp>
        <p:nvSpPr>
          <p:cNvPr id="17" name="TextBox 16">
            <a:extLst>
              <a:ext uri="{FF2B5EF4-FFF2-40B4-BE49-F238E27FC236}">
                <a16:creationId xmlns:a16="http://schemas.microsoft.com/office/drawing/2014/main" id="{9B214244-F5A2-F5EF-9F65-4D088BE8A1DE}"/>
              </a:ext>
            </a:extLst>
          </p:cNvPr>
          <p:cNvSpPr txBox="1"/>
          <p:nvPr/>
        </p:nvSpPr>
        <p:spPr>
          <a:xfrm>
            <a:off x="609727" y="1244140"/>
            <a:ext cx="5954846" cy="584775"/>
          </a:xfrm>
          <a:prstGeom prst="rect">
            <a:avLst/>
          </a:prstGeom>
          <a:noFill/>
        </p:spPr>
        <p:txBody>
          <a:bodyPr wrap="square" rtlCol="0">
            <a:spAutoFit/>
          </a:bodyPr>
          <a:lstStyle/>
          <a:p>
            <a:r>
              <a:rPr lang="en-US" sz="3200" b="1" i="0" u="none" strike="noStrike">
                <a:effectLst/>
                <a:latin typeface="Optima" panose="02000503060000020004" pitchFamily="2" charset="0"/>
              </a:rPr>
              <a:t>3.1 Architecture design</a:t>
            </a:r>
            <a:endParaRPr lang="en-US" sz="3200" b="1" dirty="0">
              <a:latin typeface="Optima" panose="02000503060000020004" pitchFamily="2" charset="0"/>
            </a:endParaRPr>
          </a:p>
        </p:txBody>
      </p:sp>
    </p:spTree>
    <p:extLst>
      <p:ext uri="{BB962C8B-B14F-4D97-AF65-F5344CB8AC3E}">
        <p14:creationId xmlns:p14="http://schemas.microsoft.com/office/powerpoint/2010/main" val="2799699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TextBox 4">
            <a:extLst>
              <a:ext uri="{FF2B5EF4-FFF2-40B4-BE49-F238E27FC236}">
                <a16:creationId xmlns:a16="http://schemas.microsoft.com/office/drawing/2014/main" id="{5D263613-A4DD-D808-5D8B-4E87E3C220E7}"/>
              </a:ext>
            </a:extLst>
          </p:cNvPr>
          <p:cNvSpPr txBox="1"/>
          <p:nvPr/>
        </p:nvSpPr>
        <p:spPr>
          <a:xfrm>
            <a:off x="127855" y="3268789"/>
            <a:ext cx="8395855" cy="1446550"/>
          </a:xfrm>
          <a:prstGeom prst="rect">
            <a:avLst/>
          </a:prstGeom>
          <a:noFill/>
        </p:spPr>
        <p:txBody>
          <a:bodyPr wrap="square">
            <a:spAutoFit/>
          </a:bodyPr>
          <a:lstStyle/>
          <a:p>
            <a:pPr marL="457200" rtl="0" fontAlgn="base">
              <a:spcBef>
                <a:spcPts val="0"/>
              </a:spcBef>
              <a:spcAft>
                <a:spcPts val="0"/>
              </a:spcAft>
            </a:pPr>
            <a:r>
              <a:rPr lang="en-US" sz="2200" b="0" i="0" u="none" strike="noStrike">
                <a:solidFill>
                  <a:srgbClr val="000000"/>
                </a:solidFill>
                <a:effectLst/>
                <a:latin typeface="Optima" panose="02000503060000020004" pitchFamily="2" charset="0"/>
              </a:rPr>
              <a:t>3. The Repository receives a request from the Service and will connect to the database. Data retrieved from the database is mapped into objects by the system (Entities). Then Repository returns the data to the Service</a:t>
            </a:r>
          </a:p>
        </p:txBody>
      </p:sp>
      <p:sp>
        <p:nvSpPr>
          <p:cNvPr id="6" name="TextBox 5">
            <a:extLst>
              <a:ext uri="{FF2B5EF4-FFF2-40B4-BE49-F238E27FC236}">
                <a16:creationId xmlns:a16="http://schemas.microsoft.com/office/drawing/2014/main" id="{23C85407-73AA-AFF6-A8D2-0D9E1EABAA6A}"/>
              </a:ext>
            </a:extLst>
          </p:cNvPr>
          <p:cNvSpPr txBox="1"/>
          <p:nvPr/>
        </p:nvSpPr>
        <p:spPr>
          <a:xfrm>
            <a:off x="154615" y="1773877"/>
            <a:ext cx="8395855" cy="1107996"/>
          </a:xfrm>
          <a:prstGeom prst="rect">
            <a:avLst/>
          </a:prstGeom>
          <a:noFill/>
        </p:spPr>
        <p:txBody>
          <a:bodyPr wrap="square">
            <a:spAutoFit/>
          </a:bodyPr>
          <a:lstStyle/>
          <a:p>
            <a:pPr marL="457200" rtl="0" fontAlgn="base">
              <a:spcBef>
                <a:spcPts val="0"/>
              </a:spcBef>
              <a:spcAft>
                <a:spcPts val="0"/>
              </a:spcAft>
              <a:buFont typeface="+mj-lt"/>
              <a:buAutoNum type="arabicPeriod"/>
            </a:pPr>
            <a:r>
              <a:rPr lang="en-US" sz="2200" b="0" i="0" u="none" strike="noStrike">
                <a:solidFill>
                  <a:srgbClr val="000000"/>
                </a:solidFill>
                <a:effectLst/>
                <a:latin typeface="Optima" panose="02000503060000020004" pitchFamily="2" charset="0"/>
              </a:rPr>
              <a:t> First, View sends a request to Controller. Controller receives the request, then sends the request to Service</a:t>
            </a:r>
            <a:r>
              <a:rPr lang="en-US" sz="2200" b="0">
                <a:effectLst/>
                <a:latin typeface="Optima" panose="02000503060000020004" pitchFamily="2" charset="0"/>
              </a:rPr>
              <a:t/>
            </a:r>
            <a:br>
              <a:rPr lang="en-US" sz="2200" b="0">
                <a:effectLst/>
                <a:latin typeface="Optima" panose="02000503060000020004" pitchFamily="2" charset="0"/>
              </a:rPr>
            </a:br>
            <a:endParaRPr lang="en-VN" sz="2200">
              <a:latin typeface="Optima" panose="02000503060000020004" pitchFamily="2" charset="0"/>
            </a:endParaRPr>
          </a:p>
        </p:txBody>
      </p:sp>
      <p:sp>
        <p:nvSpPr>
          <p:cNvPr id="14" name="TextBox 13">
            <a:extLst>
              <a:ext uri="{FF2B5EF4-FFF2-40B4-BE49-F238E27FC236}">
                <a16:creationId xmlns:a16="http://schemas.microsoft.com/office/drawing/2014/main" id="{E4A66312-0FFD-7471-9819-9334928EDA29}"/>
              </a:ext>
            </a:extLst>
          </p:cNvPr>
          <p:cNvSpPr txBox="1"/>
          <p:nvPr/>
        </p:nvSpPr>
        <p:spPr>
          <a:xfrm>
            <a:off x="142292" y="2498250"/>
            <a:ext cx="8395855" cy="769441"/>
          </a:xfrm>
          <a:prstGeom prst="rect">
            <a:avLst/>
          </a:prstGeom>
          <a:noFill/>
        </p:spPr>
        <p:txBody>
          <a:bodyPr wrap="square">
            <a:spAutoFit/>
          </a:bodyPr>
          <a:lstStyle/>
          <a:p>
            <a:pPr marL="457200" rtl="0" fontAlgn="base">
              <a:spcBef>
                <a:spcPts val="0"/>
              </a:spcBef>
              <a:spcAft>
                <a:spcPts val="0"/>
              </a:spcAft>
            </a:pPr>
            <a:r>
              <a:rPr lang="en-US" sz="2200" b="0" i="0" u="none" strike="noStrike">
                <a:solidFill>
                  <a:srgbClr val="000000"/>
                </a:solidFill>
                <a:effectLst/>
                <a:latin typeface="Optima" panose="02000503060000020004" pitchFamily="2" charset="0"/>
              </a:rPr>
              <a:t>2. Service receives a request from the Controller, the Service call the Repository to retrieve data</a:t>
            </a:r>
          </a:p>
        </p:txBody>
      </p:sp>
      <p:sp>
        <p:nvSpPr>
          <p:cNvPr id="16" name="TextBox 15">
            <a:extLst>
              <a:ext uri="{FF2B5EF4-FFF2-40B4-BE49-F238E27FC236}">
                <a16:creationId xmlns:a16="http://schemas.microsoft.com/office/drawing/2014/main" id="{6AC9F285-E9FA-C74E-CB7F-D9A477161C93}"/>
              </a:ext>
            </a:extLst>
          </p:cNvPr>
          <p:cNvSpPr txBox="1"/>
          <p:nvPr/>
        </p:nvSpPr>
        <p:spPr>
          <a:xfrm>
            <a:off x="113418" y="4693202"/>
            <a:ext cx="8395855" cy="1446550"/>
          </a:xfrm>
          <a:prstGeom prst="rect">
            <a:avLst/>
          </a:prstGeom>
          <a:noFill/>
        </p:spPr>
        <p:txBody>
          <a:bodyPr wrap="square">
            <a:spAutoFit/>
          </a:bodyPr>
          <a:lstStyle/>
          <a:p>
            <a:pPr marL="457200" rtl="0" fontAlgn="base">
              <a:spcBef>
                <a:spcPts val="0"/>
              </a:spcBef>
              <a:spcAft>
                <a:spcPts val="0"/>
              </a:spcAft>
            </a:pPr>
            <a:r>
              <a:rPr lang="en-US" sz="2200" b="0" i="0" u="none" strike="noStrike">
                <a:solidFill>
                  <a:srgbClr val="000000"/>
                </a:solidFill>
                <a:effectLst/>
                <a:latin typeface="Optima" panose="02000503060000020004" pitchFamily="2" charset="0"/>
              </a:rPr>
              <a:t>4.Service receives the Entities returned by Repository and transforms them into Models. The Model will be returned to the Controller.</a:t>
            </a:r>
            <a:r>
              <a:rPr lang="en-US" sz="2200" b="0">
                <a:effectLst/>
                <a:latin typeface="Optima" panose="02000503060000020004" pitchFamily="2" charset="0"/>
              </a:rPr>
              <a:t/>
            </a:r>
            <a:br>
              <a:rPr lang="en-US" sz="2200" b="0">
                <a:effectLst/>
                <a:latin typeface="Optima" panose="02000503060000020004" pitchFamily="2" charset="0"/>
              </a:rPr>
            </a:br>
            <a:endParaRPr lang="en-VN" sz="2200">
              <a:latin typeface="Optima" panose="02000503060000020004" pitchFamily="2" charset="0"/>
            </a:endParaRPr>
          </a:p>
        </p:txBody>
      </p:sp>
      <p:sp>
        <p:nvSpPr>
          <p:cNvPr id="17" name="TextBox 16">
            <a:extLst>
              <a:ext uri="{FF2B5EF4-FFF2-40B4-BE49-F238E27FC236}">
                <a16:creationId xmlns:a16="http://schemas.microsoft.com/office/drawing/2014/main" id="{9C84C90B-A0FF-59AE-C59E-10A9624DD7DB}"/>
              </a:ext>
            </a:extLst>
          </p:cNvPr>
          <p:cNvSpPr txBox="1"/>
          <p:nvPr/>
        </p:nvSpPr>
        <p:spPr>
          <a:xfrm>
            <a:off x="120636" y="5757442"/>
            <a:ext cx="8395855" cy="430887"/>
          </a:xfrm>
          <a:prstGeom prst="rect">
            <a:avLst/>
          </a:prstGeom>
          <a:noFill/>
        </p:spPr>
        <p:txBody>
          <a:bodyPr wrap="square">
            <a:spAutoFit/>
          </a:bodyPr>
          <a:lstStyle/>
          <a:p>
            <a:pPr marL="457200" rtl="0" fontAlgn="base">
              <a:spcBef>
                <a:spcPts val="0"/>
              </a:spcBef>
              <a:spcAft>
                <a:spcPts val="0"/>
              </a:spcAft>
            </a:pPr>
            <a:r>
              <a:rPr lang="en-US" sz="2200" b="0" i="0" u="none" strike="noStrike">
                <a:solidFill>
                  <a:srgbClr val="000000"/>
                </a:solidFill>
                <a:effectLst/>
                <a:latin typeface="Optima" panose="02000503060000020004" pitchFamily="2" charset="0"/>
              </a:rPr>
              <a:t>5. Controller return to View.</a:t>
            </a:r>
          </a:p>
        </p:txBody>
      </p:sp>
      <p:sp>
        <p:nvSpPr>
          <p:cNvPr id="18" name="TextBox 17">
            <a:extLst>
              <a:ext uri="{FF2B5EF4-FFF2-40B4-BE49-F238E27FC236}">
                <a16:creationId xmlns:a16="http://schemas.microsoft.com/office/drawing/2014/main" id="{12446696-DB4E-9058-70C2-1F4B51CCFB55}"/>
              </a:ext>
            </a:extLst>
          </p:cNvPr>
          <p:cNvSpPr txBox="1"/>
          <p:nvPr/>
        </p:nvSpPr>
        <p:spPr>
          <a:xfrm>
            <a:off x="609727" y="210034"/>
            <a:ext cx="5954846" cy="1138773"/>
          </a:xfrm>
          <a:prstGeom prst="rect">
            <a:avLst/>
          </a:prstGeom>
          <a:noFill/>
        </p:spPr>
        <p:txBody>
          <a:bodyPr wrap="square" rtlCol="0">
            <a:spAutoFit/>
          </a:bodyPr>
          <a:lstStyle/>
          <a:p>
            <a:r>
              <a:rPr lang="en-US" sz="3400" b="1" i="0" u="none" strike="noStrike">
                <a:solidFill>
                  <a:srgbClr val="FFFFFF"/>
                </a:solidFill>
                <a:effectLst/>
                <a:latin typeface="Optima" panose="02000503060000020004" pitchFamily="2" charset="0"/>
              </a:rPr>
              <a:t>3. </a:t>
            </a:r>
            <a:r>
              <a:rPr lang="en-US" sz="3400" b="1" dirty="0">
                <a:solidFill>
                  <a:schemeClr val="bg1"/>
                </a:solidFill>
                <a:latin typeface="Optima" panose="02000503060000020004" pitchFamily="2" charset="0"/>
              </a:rPr>
              <a:t>System design</a:t>
            </a:r>
          </a:p>
          <a:p>
            <a:endParaRPr lang="en-US" sz="3400" b="1" dirty="0">
              <a:solidFill>
                <a:schemeClr val="bg1"/>
              </a:solidFill>
              <a:latin typeface="Optima" panose="02000503060000020004" pitchFamily="2" charset="0"/>
            </a:endParaRPr>
          </a:p>
        </p:txBody>
      </p:sp>
      <p:sp>
        <p:nvSpPr>
          <p:cNvPr id="20" name="TextBox 19">
            <a:extLst>
              <a:ext uri="{FF2B5EF4-FFF2-40B4-BE49-F238E27FC236}">
                <a16:creationId xmlns:a16="http://schemas.microsoft.com/office/drawing/2014/main" id="{810459AC-22EE-ADDE-CA15-A6752E93759C}"/>
              </a:ext>
            </a:extLst>
          </p:cNvPr>
          <p:cNvSpPr txBox="1"/>
          <p:nvPr/>
        </p:nvSpPr>
        <p:spPr>
          <a:xfrm>
            <a:off x="609727" y="1244140"/>
            <a:ext cx="5954846" cy="523220"/>
          </a:xfrm>
          <a:prstGeom prst="rect">
            <a:avLst/>
          </a:prstGeom>
          <a:noFill/>
        </p:spPr>
        <p:txBody>
          <a:bodyPr wrap="square" rtlCol="0">
            <a:spAutoFit/>
          </a:bodyPr>
          <a:lstStyle/>
          <a:p>
            <a:r>
              <a:rPr lang="en-US" sz="2800" b="1" i="0" u="none" strike="noStrike">
                <a:effectLst/>
                <a:latin typeface="Optima" panose="02000503060000020004" pitchFamily="2" charset="0"/>
              </a:rPr>
              <a:t>3.1 Architecture design</a:t>
            </a:r>
            <a:endParaRPr lang="en-US" sz="2800" b="1" dirty="0">
              <a:latin typeface="Optima" panose="02000503060000020004" pitchFamily="2" charset="0"/>
            </a:endParaRPr>
          </a:p>
        </p:txBody>
      </p:sp>
    </p:spTree>
    <p:extLst>
      <p:ext uri="{BB962C8B-B14F-4D97-AF65-F5344CB8AC3E}">
        <p14:creationId xmlns:p14="http://schemas.microsoft.com/office/powerpoint/2010/main" val="20172223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7" name="Picture 2">
            <a:extLst>
              <a:ext uri="{FF2B5EF4-FFF2-40B4-BE49-F238E27FC236}">
                <a16:creationId xmlns:a16="http://schemas.microsoft.com/office/drawing/2014/main" id="{05BCE238-BAC9-8040-82C1-900234E213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80" y="2214498"/>
            <a:ext cx="7453948" cy="24290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328C65-2A89-17FB-1C59-10537C1386DD}"/>
              </a:ext>
            </a:extLst>
          </p:cNvPr>
          <p:cNvSpPr txBox="1"/>
          <p:nvPr/>
        </p:nvSpPr>
        <p:spPr>
          <a:xfrm>
            <a:off x="2276341" y="1879453"/>
            <a:ext cx="4591318" cy="769441"/>
          </a:xfrm>
          <a:prstGeom prst="rect">
            <a:avLst/>
          </a:prstGeom>
          <a:noFill/>
        </p:spPr>
        <p:txBody>
          <a:bodyPr wrap="square">
            <a:spAutoFit/>
          </a:bodyPr>
          <a:lstStyle/>
          <a:p>
            <a:pPr algn="ctr" rtl="0">
              <a:spcBef>
                <a:spcPts val="0"/>
              </a:spcBef>
              <a:spcAft>
                <a:spcPts val="0"/>
              </a:spcAft>
            </a:pPr>
            <a:r>
              <a:rPr lang="en-US" sz="4400" b="1" i="0" u="none" strike="noStrike">
                <a:solidFill>
                  <a:srgbClr val="000000"/>
                </a:solidFill>
                <a:effectLst/>
                <a:latin typeface="Optima" panose="02000503060000020004" pitchFamily="2" charset="0"/>
              </a:rPr>
              <a:t>Frontend</a:t>
            </a:r>
            <a:endParaRPr lang="en-US" sz="4400" b="1">
              <a:effectLst/>
              <a:latin typeface="Optima" panose="02000503060000020004" pitchFamily="2" charset="0"/>
            </a:endParaRPr>
          </a:p>
        </p:txBody>
      </p:sp>
      <p:pic>
        <p:nvPicPr>
          <p:cNvPr id="8" name="Picture 4">
            <a:extLst>
              <a:ext uri="{FF2B5EF4-FFF2-40B4-BE49-F238E27FC236}">
                <a16:creationId xmlns:a16="http://schemas.microsoft.com/office/drawing/2014/main" id="{06E7496D-81AB-F741-C313-F238D5ECF0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327" b="15533"/>
          <a:stretch/>
        </p:blipFill>
        <p:spPr bwMode="auto">
          <a:xfrm>
            <a:off x="2916204" y="4291913"/>
            <a:ext cx="3273700" cy="18500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738C1D-04BD-7A3E-EF9B-71D4DA4767BA}"/>
              </a:ext>
            </a:extLst>
          </p:cNvPr>
          <p:cNvSpPr txBox="1"/>
          <p:nvPr/>
        </p:nvSpPr>
        <p:spPr>
          <a:xfrm>
            <a:off x="609727" y="210034"/>
            <a:ext cx="5954846" cy="615553"/>
          </a:xfrm>
          <a:prstGeom prst="rect">
            <a:avLst/>
          </a:prstGeom>
          <a:noFill/>
        </p:spPr>
        <p:txBody>
          <a:bodyPr wrap="square" rtlCol="0">
            <a:spAutoFit/>
          </a:bodyPr>
          <a:lstStyle/>
          <a:p>
            <a:r>
              <a:rPr lang="en-US" sz="3400" b="1" i="0" u="none" strike="noStrike">
                <a:solidFill>
                  <a:srgbClr val="FFFFFF"/>
                </a:solidFill>
                <a:effectLst/>
                <a:latin typeface="Optima" panose="02000503060000020004" pitchFamily="2" charset="0"/>
              </a:rPr>
              <a:t>3. </a:t>
            </a:r>
            <a:r>
              <a:rPr lang="en-US" sz="3400" b="1" dirty="0">
                <a:solidFill>
                  <a:schemeClr val="bg1"/>
                </a:solidFill>
                <a:latin typeface="Optima" panose="02000503060000020004" pitchFamily="2" charset="0"/>
              </a:rPr>
              <a:t>System design</a:t>
            </a:r>
          </a:p>
        </p:txBody>
      </p:sp>
      <p:sp>
        <p:nvSpPr>
          <p:cNvPr id="18" name="TextBox 17">
            <a:extLst>
              <a:ext uri="{FF2B5EF4-FFF2-40B4-BE49-F238E27FC236}">
                <a16:creationId xmlns:a16="http://schemas.microsoft.com/office/drawing/2014/main" id="{19A945E2-C32D-D976-638E-AF6A3D77CE6B}"/>
              </a:ext>
            </a:extLst>
          </p:cNvPr>
          <p:cNvSpPr txBox="1"/>
          <p:nvPr/>
        </p:nvSpPr>
        <p:spPr>
          <a:xfrm>
            <a:off x="609727" y="1272109"/>
            <a:ext cx="5954846" cy="584775"/>
          </a:xfrm>
          <a:prstGeom prst="rect">
            <a:avLst/>
          </a:prstGeom>
          <a:noFill/>
        </p:spPr>
        <p:txBody>
          <a:bodyPr wrap="square" rtlCol="0">
            <a:spAutoFit/>
          </a:bodyPr>
          <a:lstStyle/>
          <a:p>
            <a:r>
              <a:rPr lang="en-US" sz="3200" b="1" i="0" u="none" strike="noStrike">
                <a:effectLst/>
                <a:latin typeface="Optima" panose="02000503060000020004" pitchFamily="2" charset="0"/>
              </a:rPr>
              <a:t>3.2 Adopted Technology </a:t>
            </a:r>
            <a:endParaRPr lang="en-US" sz="3200" b="1" dirty="0">
              <a:latin typeface="Optima" panose="02000503060000020004" pitchFamily="2" charset="0"/>
            </a:endParaRPr>
          </a:p>
        </p:txBody>
      </p:sp>
    </p:spTree>
    <p:extLst>
      <p:ext uri="{BB962C8B-B14F-4D97-AF65-F5344CB8AC3E}">
        <p14:creationId xmlns:p14="http://schemas.microsoft.com/office/powerpoint/2010/main" val="401459300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9" name="TextBox 8">
            <a:extLst>
              <a:ext uri="{FF2B5EF4-FFF2-40B4-BE49-F238E27FC236}">
                <a16:creationId xmlns:a16="http://schemas.microsoft.com/office/drawing/2014/main" id="{CC738C1D-04BD-7A3E-EF9B-71D4DA4767BA}"/>
              </a:ext>
            </a:extLst>
          </p:cNvPr>
          <p:cNvSpPr txBox="1"/>
          <p:nvPr/>
        </p:nvSpPr>
        <p:spPr>
          <a:xfrm>
            <a:off x="609727" y="210034"/>
            <a:ext cx="5954846" cy="615553"/>
          </a:xfrm>
          <a:prstGeom prst="rect">
            <a:avLst/>
          </a:prstGeom>
          <a:noFill/>
        </p:spPr>
        <p:txBody>
          <a:bodyPr wrap="square" rtlCol="0">
            <a:spAutoFit/>
          </a:bodyPr>
          <a:lstStyle/>
          <a:p>
            <a:r>
              <a:rPr lang="en-US" sz="3400" b="1" i="0" u="none" strike="noStrike">
                <a:solidFill>
                  <a:srgbClr val="FFFFFF"/>
                </a:solidFill>
                <a:effectLst/>
                <a:latin typeface="Optima" panose="02000503060000020004" pitchFamily="2" charset="0"/>
              </a:rPr>
              <a:t>3. </a:t>
            </a:r>
            <a:r>
              <a:rPr lang="en-US" sz="3400" b="1" dirty="0">
                <a:solidFill>
                  <a:schemeClr val="bg1"/>
                </a:solidFill>
                <a:latin typeface="Optima" panose="02000503060000020004" pitchFamily="2" charset="0"/>
              </a:rPr>
              <a:t>System design</a:t>
            </a:r>
          </a:p>
        </p:txBody>
      </p:sp>
      <p:pic>
        <p:nvPicPr>
          <p:cNvPr id="2" name="Picture 2">
            <a:extLst>
              <a:ext uri="{FF2B5EF4-FFF2-40B4-BE49-F238E27FC236}">
                <a16:creationId xmlns:a16="http://schemas.microsoft.com/office/drawing/2014/main" id="{37EBC829-C79A-4D15-CBEF-EB9D0D008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06" r="19477"/>
          <a:stretch/>
        </p:blipFill>
        <p:spPr bwMode="auto">
          <a:xfrm>
            <a:off x="1261744" y="1820373"/>
            <a:ext cx="2120417" cy="23514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5FACC69B-C490-328A-EDFF-FFFDEADB8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796" y="4043916"/>
            <a:ext cx="3708447" cy="19402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11EC8BC-F160-0C05-4366-36D718949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6093" y="2184288"/>
            <a:ext cx="3029587" cy="17904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723BC5C-80CE-DB14-F11E-AF159D394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2455" y="4176623"/>
            <a:ext cx="1916931" cy="1916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328C65-2A89-17FB-1C59-10537C1386DD}"/>
              </a:ext>
            </a:extLst>
          </p:cNvPr>
          <p:cNvSpPr txBox="1"/>
          <p:nvPr/>
        </p:nvSpPr>
        <p:spPr>
          <a:xfrm>
            <a:off x="2276341" y="1879453"/>
            <a:ext cx="4591318" cy="769441"/>
          </a:xfrm>
          <a:prstGeom prst="rect">
            <a:avLst/>
          </a:prstGeom>
          <a:noFill/>
        </p:spPr>
        <p:txBody>
          <a:bodyPr wrap="square">
            <a:spAutoFit/>
          </a:bodyPr>
          <a:lstStyle/>
          <a:p>
            <a:pPr algn="ctr" rtl="0">
              <a:spcBef>
                <a:spcPts val="0"/>
              </a:spcBef>
              <a:spcAft>
                <a:spcPts val="0"/>
              </a:spcAft>
            </a:pPr>
            <a:r>
              <a:rPr lang="en-US" sz="4400" b="1" i="0" u="none" strike="noStrike">
                <a:solidFill>
                  <a:srgbClr val="000000"/>
                </a:solidFill>
                <a:effectLst/>
                <a:latin typeface="Optima" panose="02000503060000020004" pitchFamily="2" charset="0"/>
              </a:rPr>
              <a:t>Backend</a:t>
            </a:r>
            <a:endParaRPr lang="en-US" sz="4400" b="1">
              <a:effectLst/>
              <a:latin typeface="Optima" panose="02000503060000020004" pitchFamily="2" charset="0"/>
            </a:endParaRPr>
          </a:p>
        </p:txBody>
      </p:sp>
      <p:sp>
        <p:nvSpPr>
          <p:cNvPr id="18" name="TextBox 17">
            <a:extLst>
              <a:ext uri="{FF2B5EF4-FFF2-40B4-BE49-F238E27FC236}">
                <a16:creationId xmlns:a16="http://schemas.microsoft.com/office/drawing/2014/main" id="{19A945E2-C32D-D976-638E-AF6A3D77CE6B}"/>
              </a:ext>
            </a:extLst>
          </p:cNvPr>
          <p:cNvSpPr txBox="1"/>
          <p:nvPr/>
        </p:nvSpPr>
        <p:spPr>
          <a:xfrm>
            <a:off x="609727" y="1272109"/>
            <a:ext cx="5954846" cy="584775"/>
          </a:xfrm>
          <a:prstGeom prst="rect">
            <a:avLst/>
          </a:prstGeom>
          <a:noFill/>
        </p:spPr>
        <p:txBody>
          <a:bodyPr wrap="square" rtlCol="0">
            <a:spAutoFit/>
          </a:bodyPr>
          <a:lstStyle/>
          <a:p>
            <a:r>
              <a:rPr lang="en-US" sz="3200" b="1" i="0" u="none" strike="noStrike">
                <a:effectLst/>
                <a:latin typeface="Optima" panose="02000503060000020004" pitchFamily="2" charset="0"/>
              </a:rPr>
              <a:t>3.2 Adopted Technology </a:t>
            </a:r>
            <a:endParaRPr lang="en-US" sz="3200" b="1" dirty="0">
              <a:latin typeface="Optima" panose="02000503060000020004" pitchFamily="2" charset="0"/>
            </a:endParaRPr>
          </a:p>
        </p:txBody>
      </p:sp>
    </p:spTree>
    <p:extLst>
      <p:ext uri="{BB962C8B-B14F-4D97-AF65-F5344CB8AC3E}">
        <p14:creationId xmlns:p14="http://schemas.microsoft.com/office/powerpoint/2010/main" val="155293230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3804920" y="3556839"/>
            <a:ext cx="4416585" cy="1754326"/>
          </a:xfrm>
          <a:prstGeom prst="rect">
            <a:avLst/>
          </a:prstGeom>
          <a:noFill/>
        </p:spPr>
        <p:txBody>
          <a:bodyPr wrap="square" rtlCol="0">
            <a:spAutoFit/>
          </a:bodyPr>
          <a:lstStyle/>
          <a:p>
            <a:pPr algn="r"/>
            <a:r>
              <a:rPr lang="en-US" sz="5400" b="1" dirty="0">
                <a:solidFill>
                  <a:schemeClr val="tx1">
                    <a:lumMod val="85000"/>
                    <a:lumOff val="15000"/>
                  </a:schemeClr>
                </a:solidFill>
                <a:latin typeface="Optima" panose="02000503060000020004" pitchFamily="2" charset="0"/>
              </a:rPr>
              <a:t>Solution &amp; Contribution</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chemeClr val="tx1">
                    <a:lumMod val="85000"/>
                    <a:lumOff val="15000"/>
                  </a:schemeClr>
                </a:solidFill>
                <a:latin typeface="Optima" panose="02000503060000020004" pitchFamily="2" charset="0"/>
              </a:rPr>
              <a:t>04</a:t>
            </a:r>
          </a:p>
        </p:txBody>
      </p:sp>
    </p:spTree>
    <p:extLst>
      <p:ext uri="{BB962C8B-B14F-4D97-AF65-F5344CB8AC3E}">
        <p14:creationId xmlns:p14="http://schemas.microsoft.com/office/powerpoint/2010/main" val="32662791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6" name="TextBox 5">
            <a:extLst>
              <a:ext uri="{FF2B5EF4-FFF2-40B4-BE49-F238E27FC236}">
                <a16:creationId xmlns:a16="http://schemas.microsoft.com/office/drawing/2014/main" id="{E66C97E3-294A-6BDD-A761-95D5EE191A0D}"/>
              </a:ext>
            </a:extLst>
          </p:cNvPr>
          <p:cNvSpPr txBox="1"/>
          <p:nvPr/>
        </p:nvSpPr>
        <p:spPr>
          <a:xfrm>
            <a:off x="429639" y="1298820"/>
            <a:ext cx="7391400" cy="1200329"/>
          </a:xfrm>
          <a:prstGeom prst="rect">
            <a:avLst/>
          </a:prstGeom>
          <a:noFill/>
        </p:spPr>
        <p:txBody>
          <a:bodyPr wrap="square">
            <a:spAutoFit/>
          </a:bodyPr>
          <a:lstStyle/>
          <a:p>
            <a:pPr algn="ct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4.1 The interface is easy to use and convenient to use</a:t>
            </a:r>
            <a:endParaRPr lang="en-US" sz="2400" b="1">
              <a:solidFill>
                <a:schemeClr val="tx1">
                  <a:lumMod val="85000"/>
                  <a:lumOff val="15000"/>
                </a:schemeClr>
              </a:solidFill>
              <a:effectLst/>
              <a:latin typeface="Optima" panose="02000503060000020004" pitchFamily="2" charset="0"/>
            </a:endParaRPr>
          </a:p>
          <a:p>
            <a:r>
              <a:rPr lang="en-US" sz="2400" b="1">
                <a:solidFill>
                  <a:schemeClr val="tx1">
                    <a:lumMod val="85000"/>
                    <a:lumOff val="15000"/>
                  </a:schemeClr>
                </a:solidFill>
                <a:effectLst/>
                <a:latin typeface="Optima" panose="02000503060000020004" pitchFamily="2" charset="0"/>
              </a:rPr>
              <a:t/>
            </a:r>
            <a:br>
              <a:rPr lang="en-US" sz="2400" b="1">
                <a:solidFill>
                  <a:schemeClr val="tx1">
                    <a:lumMod val="85000"/>
                    <a:lumOff val="15000"/>
                  </a:schemeClr>
                </a:solidFill>
                <a:effectLst/>
                <a:latin typeface="Optima" panose="02000503060000020004" pitchFamily="2" charset="0"/>
              </a:rPr>
            </a:br>
            <a:endParaRPr lang="en-VN" sz="2400" b="1">
              <a:solidFill>
                <a:schemeClr val="tx1">
                  <a:lumMod val="85000"/>
                  <a:lumOff val="15000"/>
                </a:schemeClr>
              </a:solidFill>
              <a:latin typeface="Optima" panose="02000503060000020004" pitchFamily="2" charset="0"/>
            </a:endParaRPr>
          </a:p>
        </p:txBody>
      </p:sp>
      <p:sp>
        <p:nvSpPr>
          <p:cNvPr id="8" name="TextBox 7">
            <a:extLst>
              <a:ext uri="{FF2B5EF4-FFF2-40B4-BE49-F238E27FC236}">
                <a16:creationId xmlns:a16="http://schemas.microsoft.com/office/drawing/2014/main" id="{E20469DC-C88A-A5D7-B028-0C8F04F17D07}"/>
              </a:ext>
            </a:extLst>
          </p:cNvPr>
          <p:cNvSpPr txBox="1"/>
          <p:nvPr/>
        </p:nvSpPr>
        <p:spPr>
          <a:xfrm>
            <a:off x="483429" y="1797767"/>
            <a:ext cx="7975600" cy="1200329"/>
          </a:xfrm>
          <a:prstGeom prst="rect">
            <a:avLst/>
          </a:prstGeom>
          <a:noFill/>
        </p:spPr>
        <p:txBody>
          <a:bodyPr wrap="square">
            <a:spAutoFit/>
          </a:bodyPr>
          <a:lstStyle/>
          <a:p>
            <a:pPr rtl="0">
              <a:spcBef>
                <a:spcPts val="0"/>
              </a:spcBef>
              <a:spcAft>
                <a:spcPts val="0"/>
              </a:spcAft>
            </a:pPr>
            <a:r>
              <a:rPr lang="en-US" sz="2400" b="0" i="0" u="none" strike="noStrike">
                <a:solidFill>
                  <a:schemeClr val="tx1">
                    <a:lumMod val="85000"/>
                    <a:lumOff val="15000"/>
                  </a:schemeClr>
                </a:solidFill>
                <a:effectLst/>
                <a:latin typeface="Optima" panose="02000503060000020004" pitchFamily="2" charset="0"/>
              </a:rPr>
              <a:t>The interfaces bring convenience and friendly to users. </a:t>
            </a:r>
            <a:endParaRPr lang="en-US" sz="2400" b="0">
              <a:solidFill>
                <a:schemeClr val="tx1">
                  <a:lumMod val="85000"/>
                  <a:lumOff val="15000"/>
                </a:schemeClr>
              </a:solidFill>
              <a:effectLst/>
              <a:latin typeface="Optima" panose="02000503060000020004" pitchFamily="2" charset="0"/>
            </a:endParaRPr>
          </a:p>
          <a:p>
            <a:r>
              <a:rPr lang="en-US" sz="2400">
                <a:solidFill>
                  <a:schemeClr val="tx1">
                    <a:lumMod val="85000"/>
                    <a:lumOff val="15000"/>
                  </a:schemeClr>
                </a:solidFill>
                <a:latin typeface="Optima" panose="02000503060000020004" pitchFamily="2" charset="0"/>
              </a:rPr>
              <a:t/>
            </a:r>
            <a:br>
              <a:rPr lang="en-US" sz="2400">
                <a:solidFill>
                  <a:schemeClr val="tx1">
                    <a:lumMod val="85000"/>
                    <a:lumOff val="15000"/>
                  </a:schemeClr>
                </a:solidFill>
                <a:latin typeface="Optima" panose="02000503060000020004" pitchFamily="2" charset="0"/>
              </a:rPr>
            </a:br>
            <a:endParaRPr lang="en-VN" sz="2400">
              <a:solidFill>
                <a:schemeClr val="tx1">
                  <a:lumMod val="85000"/>
                  <a:lumOff val="15000"/>
                </a:schemeClr>
              </a:solidFill>
              <a:latin typeface="Optima" panose="02000503060000020004" pitchFamily="2" charset="0"/>
            </a:endParaRPr>
          </a:p>
        </p:txBody>
      </p:sp>
      <p:pic>
        <p:nvPicPr>
          <p:cNvPr id="15" name="Picture 2">
            <a:extLst>
              <a:ext uri="{FF2B5EF4-FFF2-40B4-BE49-F238E27FC236}">
                <a16:creationId xmlns:a16="http://schemas.microsoft.com/office/drawing/2014/main" id="{5D5A2B47-E6A4-7D42-5F8B-6FF6693CD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4" r="1636"/>
          <a:stretch/>
        </p:blipFill>
        <p:spPr bwMode="auto">
          <a:xfrm>
            <a:off x="1322961" y="2394210"/>
            <a:ext cx="5593816" cy="2923113"/>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206ABE4-76A6-E9E0-2DC6-7A24C350AE91}"/>
              </a:ext>
            </a:extLst>
          </p:cNvPr>
          <p:cNvSpPr txBox="1"/>
          <p:nvPr/>
        </p:nvSpPr>
        <p:spPr>
          <a:xfrm>
            <a:off x="609727" y="5390784"/>
            <a:ext cx="8097253" cy="1107996"/>
          </a:xfrm>
          <a:prstGeom prst="rect">
            <a:avLst/>
          </a:prstGeom>
          <a:noFill/>
        </p:spPr>
        <p:txBody>
          <a:bodyPr wrap="square">
            <a:spAutoFit/>
          </a:bodyPr>
          <a:lstStyle/>
          <a:p>
            <a:pPr rtl="0">
              <a:spcBef>
                <a:spcPts val="0"/>
              </a:spcBef>
              <a:spcAft>
                <a:spcPts val="0"/>
              </a:spcAft>
            </a:pPr>
            <a:r>
              <a:rPr lang="en-US" sz="2200" b="0" i="0" u="none" strike="noStrike">
                <a:solidFill>
                  <a:srgbClr val="000000"/>
                </a:solidFill>
                <a:effectLst/>
                <a:latin typeface="Optima" panose="02000503060000020004" pitchFamily="2" charset="0"/>
              </a:rPr>
              <a:t>Website uses a simple, straightforward, easy-to-use interface, Website will help users have no difficulty the first time using it.</a:t>
            </a:r>
            <a:r>
              <a:rPr lang="en-US" sz="2200" b="0">
                <a:effectLst/>
                <a:latin typeface="Optima" panose="02000503060000020004" pitchFamily="2" charset="0"/>
              </a:rPr>
              <a:t/>
            </a:r>
            <a:br>
              <a:rPr lang="en-US" sz="2200" b="0">
                <a:effectLst/>
                <a:latin typeface="Optima" panose="02000503060000020004" pitchFamily="2" charset="0"/>
              </a:rPr>
            </a:br>
            <a:endParaRPr lang="en-VN" sz="2200">
              <a:latin typeface="Optima" panose="02000503060000020004" pitchFamily="2" charset="0"/>
            </a:endParaRPr>
          </a:p>
        </p:txBody>
      </p:sp>
    </p:spTree>
    <p:extLst>
      <p:ext uri="{BB962C8B-B14F-4D97-AF65-F5344CB8AC3E}">
        <p14:creationId xmlns:p14="http://schemas.microsoft.com/office/powerpoint/2010/main" val="21634088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526457" y="1276434"/>
            <a:ext cx="7391400" cy="1200329"/>
          </a:xfrm>
          <a:prstGeom prst="rect">
            <a:avLst/>
          </a:prstGeom>
          <a:noFill/>
        </p:spPr>
        <p:txBody>
          <a:bodyPr wrap="square">
            <a:spAutoFit/>
          </a:bodyPr>
          <a:lstStyle/>
          <a:p>
            <a:pPr algn="ct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4.1 The interface is easy to use and convenient to use</a:t>
            </a:r>
            <a:endParaRPr lang="en-US" sz="2400" b="1">
              <a:solidFill>
                <a:schemeClr val="tx1">
                  <a:lumMod val="85000"/>
                  <a:lumOff val="15000"/>
                </a:schemeClr>
              </a:solidFill>
              <a:effectLst/>
              <a:latin typeface="Optima" panose="02000503060000020004" pitchFamily="2" charset="0"/>
            </a:endParaRPr>
          </a:p>
          <a:p>
            <a:r>
              <a:rPr lang="en-US" sz="2400" b="1">
                <a:solidFill>
                  <a:schemeClr val="tx1">
                    <a:lumMod val="85000"/>
                    <a:lumOff val="15000"/>
                  </a:schemeClr>
                </a:solidFill>
                <a:effectLst/>
                <a:latin typeface="Optima" panose="02000503060000020004" pitchFamily="2" charset="0"/>
              </a:rPr>
              <a:t/>
            </a:r>
            <a:br>
              <a:rPr lang="en-US" sz="2400" b="1">
                <a:solidFill>
                  <a:schemeClr val="tx1">
                    <a:lumMod val="85000"/>
                    <a:lumOff val="15000"/>
                  </a:schemeClr>
                </a:solidFill>
                <a:effectLst/>
                <a:latin typeface="Optima" panose="02000503060000020004" pitchFamily="2" charset="0"/>
              </a:rPr>
            </a:br>
            <a:endParaRPr lang="en-VN" sz="2400" b="1">
              <a:solidFill>
                <a:schemeClr val="tx1">
                  <a:lumMod val="85000"/>
                  <a:lumOff val="15000"/>
                </a:schemeClr>
              </a:solidFill>
              <a:latin typeface="Optima" panose="02000503060000020004" pitchFamily="2" charset="0"/>
            </a:endParaRPr>
          </a:p>
        </p:txBody>
      </p:sp>
      <p:sp>
        <p:nvSpPr>
          <p:cNvPr id="5" name="TextBox 4">
            <a:extLst>
              <a:ext uri="{FF2B5EF4-FFF2-40B4-BE49-F238E27FC236}">
                <a16:creationId xmlns:a16="http://schemas.microsoft.com/office/drawing/2014/main" id="{9495AE5B-ABAF-5CE5-75C7-356691E770B6}"/>
              </a:ext>
            </a:extLst>
          </p:cNvPr>
          <p:cNvSpPr txBox="1"/>
          <p:nvPr/>
        </p:nvSpPr>
        <p:spPr>
          <a:xfrm>
            <a:off x="609727" y="1690860"/>
            <a:ext cx="8083011" cy="1138773"/>
          </a:xfrm>
          <a:prstGeom prst="rect">
            <a:avLst/>
          </a:prstGeom>
          <a:noFill/>
        </p:spPr>
        <p:txBody>
          <a:bodyPr wrap="square">
            <a:spAutoFit/>
          </a:bodyPr>
          <a:lstStyle/>
          <a:p>
            <a:pPr rtl="0">
              <a:spcBef>
                <a:spcPts val="0"/>
              </a:spcBef>
              <a:spcAft>
                <a:spcPts val="0"/>
              </a:spcAft>
            </a:pPr>
            <a:r>
              <a:rPr lang="en-US" sz="2200" b="0" i="0" u="none" strike="noStrike">
                <a:solidFill>
                  <a:schemeClr val="tx1">
                    <a:lumMod val="85000"/>
                    <a:lumOff val="15000"/>
                  </a:schemeClr>
                </a:solidFill>
                <a:effectLst/>
                <a:latin typeface="Optima" panose="02000503060000020004" pitchFamily="2" charset="0"/>
                <a:cs typeface="Mongolian Baiti" panose="03000500000000000000" pitchFamily="66" charset="0"/>
              </a:rPr>
              <a:t>Functions and content are displayed clearly and specifically, without overlapping other content.</a:t>
            </a:r>
            <a:r>
              <a:rPr lang="en-US" sz="2400" b="0">
                <a:solidFill>
                  <a:schemeClr val="tx1">
                    <a:lumMod val="85000"/>
                    <a:lumOff val="15000"/>
                  </a:schemeClr>
                </a:solidFill>
                <a:effectLst/>
                <a:latin typeface="Optima" panose="02000503060000020004" pitchFamily="2" charset="0"/>
                <a:cs typeface="Mongolian Baiti" panose="03000500000000000000" pitchFamily="66" charset="0"/>
              </a:rPr>
              <a:t/>
            </a:r>
            <a:br>
              <a:rPr lang="en-US" sz="2400" b="0">
                <a:solidFill>
                  <a:schemeClr val="tx1">
                    <a:lumMod val="85000"/>
                    <a:lumOff val="15000"/>
                  </a:schemeClr>
                </a:solidFill>
                <a:effectLst/>
                <a:latin typeface="Optima" panose="02000503060000020004" pitchFamily="2" charset="0"/>
                <a:cs typeface="Mongolian Baiti" panose="03000500000000000000" pitchFamily="66" charset="0"/>
              </a:rPr>
            </a:br>
            <a:endParaRPr lang="en-VN" sz="2400">
              <a:solidFill>
                <a:schemeClr val="tx1">
                  <a:lumMod val="85000"/>
                  <a:lumOff val="15000"/>
                </a:schemeClr>
              </a:solidFill>
              <a:latin typeface="Optima" panose="02000503060000020004" pitchFamily="2" charset="0"/>
              <a:cs typeface="Mongolian Baiti" panose="03000500000000000000" pitchFamily="66" charset="0"/>
            </a:endParaRPr>
          </a:p>
        </p:txBody>
      </p:sp>
      <p:pic>
        <p:nvPicPr>
          <p:cNvPr id="18434" name="Picture 2">
            <a:extLst>
              <a:ext uri="{FF2B5EF4-FFF2-40B4-BE49-F238E27FC236}">
                <a16:creationId xmlns:a16="http://schemas.microsoft.com/office/drawing/2014/main" id="{957E70A7-A4C4-F78D-19A6-85F0726CC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437" y="2647314"/>
            <a:ext cx="3836720" cy="296187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76580382-A48B-3446-FA15-0C7D04062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6596" y="2539907"/>
            <a:ext cx="4180432" cy="30997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85846BB-D52C-E00D-DD71-5D6CC1FEB1AA}"/>
              </a:ext>
            </a:extLst>
          </p:cNvPr>
          <p:cNvSpPr txBox="1"/>
          <p:nvPr/>
        </p:nvSpPr>
        <p:spPr>
          <a:xfrm>
            <a:off x="1029894" y="5695354"/>
            <a:ext cx="4586140" cy="1138773"/>
          </a:xfrm>
          <a:prstGeom prst="rect">
            <a:avLst/>
          </a:prstGeom>
          <a:noFill/>
        </p:spPr>
        <p:txBody>
          <a:bodyPr wrap="square">
            <a:spAutoFit/>
          </a:bodyPr>
          <a:lstStyle/>
          <a:p>
            <a:pPr rtl="0">
              <a:spcBef>
                <a:spcPts val="0"/>
              </a:spcBef>
              <a:spcAft>
                <a:spcPts val="0"/>
              </a:spcAft>
            </a:pPr>
            <a:r>
              <a:rPr lang="en-US" sz="2000" b="0" i="0" u="none" strike="noStrike">
                <a:solidFill>
                  <a:srgbClr val="000000"/>
                </a:solidFill>
                <a:effectLst/>
                <a:latin typeface="Optima" panose="02000503060000020004" pitchFamily="2" charset="0"/>
              </a:rPr>
              <a:t>Detailed dish interface</a:t>
            </a:r>
            <a:endParaRPr lang="en-US" sz="2000" b="0">
              <a:effectLst/>
              <a:latin typeface="Optima" panose="02000503060000020004" pitchFamily="2" charset="0"/>
            </a:endParaRPr>
          </a:p>
          <a:p>
            <a:r>
              <a:rPr lang="en-US" sz="2400">
                <a:latin typeface="Optima" panose="02000503060000020004" pitchFamily="2" charset="0"/>
              </a:rPr>
              <a:t/>
            </a:r>
            <a:br>
              <a:rPr lang="en-US" sz="2400">
                <a:latin typeface="Optima" panose="02000503060000020004" pitchFamily="2" charset="0"/>
              </a:rPr>
            </a:br>
            <a:endParaRPr lang="en-VN" sz="2400">
              <a:latin typeface="Optima" panose="02000503060000020004" pitchFamily="2" charset="0"/>
            </a:endParaRPr>
          </a:p>
        </p:txBody>
      </p:sp>
      <p:sp>
        <p:nvSpPr>
          <p:cNvPr id="17" name="TextBox 16">
            <a:extLst>
              <a:ext uri="{FF2B5EF4-FFF2-40B4-BE49-F238E27FC236}">
                <a16:creationId xmlns:a16="http://schemas.microsoft.com/office/drawing/2014/main" id="{3A45AA0E-DD67-500E-870F-903128BCFDA7}"/>
              </a:ext>
            </a:extLst>
          </p:cNvPr>
          <p:cNvSpPr txBox="1"/>
          <p:nvPr/>
        </p:nvSpPr>
        <p:spPr>
          <a:xfrm>
            <a:off x="5812909" y="5695354"/>
            <a:ext cx="4586140" cy="1015663"/>
          </a:xfrm>
          <a:prstGeom prst="rect">
            <a:avLst/>
          </a:prstGeom>
          <a:noFill/>
        </p:spPr>
        <p:txBody>
          <a:bodyPr wrap="square">
            <a:spAutoFit/>
          </a:bodyPr>
          <a:lstStyle/>
          <a:p>
            <a:pPr rtl="0">
              <a:spcBef>
                <a:spcPts val="0"/>
              </a:spcBef>
              <a:spcAft>
                <a:spcPts val="0"/>
              </a:spcAft>
            </a:pPr>
            <a:r>
              <a:rPr lang="en-US" sz="2000" b="0" i="0" u="none" strike="noStrike">
                <a:solidFill>
                  <a:srgbClr val="000000"/>
                </a:solidFill>
                <a:effectLst/>
                <a:latin typeface="Optima" panose="02000503060000020004" pitchFamily="2" charset="0"/>
              </a:rPr>
              <a:t>Blog viewing interface</a:t>
            </a:r>
            <a:endParaRPr lang="en-US" sz="2000" b="0">
              <a:effectLst/>
              <a:latin typeface="Optima" panose="02000503060000020004" pitchFamily="2" charset="0"/>
            </a:endParaRPr>
          </a:p>
          <a:p>
            <a:r>
              <a:rPr lang="en-US" sz="2000" b="0">
                <a:effectLst/>
                <a:latin typeface="Optima" panose="02000503060000020004" pitchFamily="2" charset="0"/>
              </a:rPr>
              <a:t/>
            </a:r>
            <a:br>
              <a:rPr lang="en-US" sz="2000" b="0">
                <a:effectLst/>
                <a:latin typeface="Optima" panose="02000503060000020004" pitchFamily="2" charset="0"/>
              </a:rPr>
            </a:br>
            <a:endParaRPr lang="en-VN" sz="2000">
              <a:latin typeface="Optima" panose="02000503060000020004" pitchFamily="2" charset="0"/>
            </a:endParaRPr>
          </a:p>
        </p:txBody>
      </p:sp>
    </p:spTree>
    <p:extLst>
      <p:ext uri="{BB962C8B-B14F-4D97-AF65-F5344CB8AC3E}">
        <p14:creationId xmlns:p14="http://schemas.microsoft.com/office/powerpoint/2010/main" val="277309712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4.2 Secure sensitive data</a:t>
            </a:r>
            <a:endParaRPr lang="en-VN" sz="2400" b="1">
              <a:solidFill>
                <a:schemeClr val="tx1">
                  <a:lumMod val="85000"/>
                  <a:lumOff val="15000"/>
                </a:schemeClr>
              </a:solidFill>
              <a:latin typeface="Optima" panose="02000503060000020004" pitchFamily="2" charset="0"/>
            </a:endParaRPr>
          </a:p>
        </p:txBody>
      </p:sp>
      <p:sp>
        <p:nvSpPr>
          <p:cNvPr id="7" name="TextBox 6">
            <a:extLst>
              <a:ext uri="{FF2B5EF4-FFF2-40B4-BE49-F238E27FC236}">
                <a16:creationId xmlns:a16="http://schemas.microsoft.com/office/drawing/2014/main" id="{741266AF-B484-D76D-F009-916B4F8FC34C}"/>
              </a:ext>
            </a:extLst>
          </p:cNvPr>
          <p:cNvSpPr txBox="1"/>
          <p:nvPr/>
        </p:nvSpPr>
        <p:spPr>
          <a:xfrm>
            <a:off x="660654" y="1904164"/>
            <a:ext cx="4590288" cy="2308324"/>
          </a:xfrm>
          <a:prstGeom prst="rect">
            <a:avLst/>
          </a:prstGeom>
          <a:noFill/>
        </p:spPr>
        <p:txBody>
          <a:bodyPr wrap="square">
            <a:spAutoFit/>
          </a:bodyPr>
          <a:lstStyle/>
          <a:p>
            <a:pPr rtl="0" fontAlgn="base">
              <a:spcBef>
                <a:spcPts val="0"/>
              </a:spcBef>
              <a:spcAft>
                <a:spcPts val="0"/>
              </a:spcAft>
            </a:pPr>
            <a:r>
              <a:rPr lang="en-US" sz="2400" b="0" i="0" u="none" strike="noStrike">
                <a:solidFill>
                  <a:schemeClr val="tx1">
                    <a:lumMod val="85000"/>
                    <a:lumOff val="15000"/>
                  </a:schemeClr>
                </a:solidFill>
                <a:effectLst/>
                <a:latin typeface="Optima" panose="02000503060000020004" pitchFamily="2" charset="0"/>
              </a:rPr>
              <a:t>- Problem</a:t>
            </a:r>
          </a:p>
          <a:p>
            <a:pPr marL="914400" rtl="0" fontAlgn="base">
              <a:spcBef>
                <a:spcPts val="0"/>
              </a:spcBef>
              <a:spcAft>
                <a:spcPts val="0"/>
              </a:spcAft>
              <a:buFont typeface="Arial" panose="020B0604020202020204" pitchFamily="34" charset="0"/>
              <a:buChar char="•"/>
            </a:pPr>
            <a:r>
              <a:rPr lang="en-US" sz="2400" b="0" i="0" u="none" strike="noStrike">
                <a:solidFill>
                  <a:schemeClr val="tx1">
                    <a:lumMod val="85000"/>
                    <a:lumOff val="15000"/>
                  </a:schemeClr>
                </a:solidFill>
                <a:effectLst/>
                <a:latin typeface="Optima" panose="02000503060000020004" pitchFamily="2" charset="0"/>
              </a:rPr>
              <a:t> Protect users' personal data</a:t>
            </a:r>
          </a:p>
          <a:p>
            <a:pPr marL="914400" rtl="0" fontAlgn="base">
              <a:spcBef>
                <a:spcPts val="0"/>
              </a:spcBef>
              <a:spcAft>
                <a:spcPts val="0"/>
              </a:spcAft>
              <a:buFont typeface="Arial" panose="020B0604020202020204" pitchFamily="34" charset="0"/>
              <a:buChar char="•"/>
            </a:pPr>
            <a:r>
              <a:rPr lang="en-US" sz="2400" b="0" i="0" u="none" strike="noStrike">
                <a:solidFill>
                  <a:schemeClr val="tx1">
                    <a:lumMod val="85000"/>
                    <a:lumOff val="15000"/>
                  </a:schemeClr>
                </a:solidFill>
                <a:effectLst/>
                <a:latin typeface="Optima" panose="02000503060000020004" pitchFamily="2" charset="0"/>
              </a:rPr>
              <a:t> Minimize loss of sensitive data in database leaks.</a:t>
            </a:r>
          </a:p>
        </p:txBody>
      </p:sp>
      <p:sp>
        <p:nvSpPr>
          <p:cNvPr id="8" name="TextBox 7">
            <a:extLst>
              <a:ext uri="{FF2B5EF4-FFF2-40B4-BE49-F238E27FC236}">
                <a16:creationId xmlns:a16="http://schemas.microsoft.com/office/drawing/2014/main" id="{7DA32A36-D15F-7CC2-6E0D-601113D85ED4}"/>
              </a:ext>
            </a:extLst>
          </p:cNvPr>
          <p:cNvSpPr txBox="1"/>
          <p:nvPr/>
        </p:nvSpPr>
        <p:spPr>
          <a:xfrm>
            <a:off x="660654" y="4002228"/>
            <a:ext cx="4590288" cy="1569660"/>
          </a:xfrm>
          <a:prstGeom prst="rect">
            <a:avLst/>
          </a:prstGeom>
          <a:noFill/>
        </p:spPr>
        <p:txBody>
          <a:bodyPr wrap="square">
            <a:spAutoFit/>
          </a:bodyPr>
          <a:lstStyle/>
          <a:p>
            <a:pPr rtl="0" fontAlgn="base">
              <a:spcBef>
                <a:spcPts val="0"/>
              </a:spcBef>
              <a:spcAft>
                <a:spcPts val="0"/>
              </a:spcAft>
            </a:pPr>
            <a:r>
              <a:rPr lang="en-US" sz="2400" b="0">
                <a:solidFill>
                  <a:schemeClr val="tx1">
                    <a:lumMod val="85000"/>
                    <a:lumOff val="15000"/>
                  </a:schemeClr>
                </a:solidFill>
                <a:effectLst/>
                <a:latin typeface="Optima" panose="02000503060000020004" pitchFamily="2" charset="0"/>
              </a:rPr>
              <a:t/>
            </a:r>
            <a:br>
              <a:rPr lang="en-US" sz="2400" b="0">
                <a:solidFill>
                  <a:schemeClr val="tx1">
                    <a:lumMod val="85000"/>
                    <a:lumOff val="15000"/>
                  </a:schemeClr>
                </a:solidFill>
                <a:effectLst/>
                <a:latin typeface="Optima" panose="02000503060000020004" pitchFamily="2" charset="0"/>
              </a:rPr>
            </a:br>
            <a:r>
              <a:rPr lang="en-US" sz="2400" b="0">
                <a:solidFill>
                  <a:schemeClr val="tx1">
                    <a:lumMod val="85000"/>
                    <a:lumOff val="15000"/>
                  </a:schemeClr>
                </a:solidFill>
                <a:effectLst/>
                <a:latin typeface="Optima" panose="02000503060000020004" pitchFamily="2" charset="0"/>
              </a:rPr>
              <a:t>- </a:t>
            </a:r>
            <a:r>
              <a:rPr lang="en-US" sz="2400" b="0" i="0" u="none" strike="noStrike">
                <a:solidFill>
                  <a:schemeClr val="tx1">
                    <a:lumMod val="85000"/>
                    <a:lumOff val="15000"/>
                  </a:schemeClr>
                </a:solidFill>
                <a:effectLst/>
                <a:latin typeface="Optima" panose="02000503060000020004" pitchFamily="2" charset="0"/>
              </a:rPr>
              <a:t>Solution</a:t>
            </a:r>
          </a:p>
          <a:p>
            <a:pPr marL="914400" rtl="0" fontAlgn="base">
              <a:spcBef>
                <a:spcPts val="0"/>
              </a:spcBef>
              <a:spcAft>
                <a:spcPts val="0"/>
              </a:spcAft>
              <a:buFont typeface="Arial" panose="020B0604020202020204" pitchFamily="34" charset="0"/>
              <a:buChar char="•"/>
            </a:pPr>
            <a:r>
              <a:rPr lang="en-US" sz="2400" b="0" i="0" u="none" strike="noStrike">
                <a:solidFill>
                  <a:schemeClr val="tx1">
                    <a:lumMod val="85000"/>
                    <a:lumOff val="15000"/>
                  </a:schemeClr>
                </a:solidFill>
                <a:effectLst/>
                <a:latin typeface="Optima" panose="02000503060000020004" pitchFamily="2" charset="0"/>
              </a:rPr>
              <a:t> JWT</a:t>
            </a:r>
          </a:p>
          <a:p>
            <a:pPr marL="914400" rtl="0" fontAlgn="base">
              <a:spcBef>
                <a:spcPts val="0"/>
              </a:spcBef>
              <a:spcAft>
                <a:spcPts val="0"/>
              </a:spcAft>
              <a:buFont typeface="Arial" panose="020B0604020202020204" pitchFamily="34" charset="0"/>
              <a:buChar char="•"/>
            </a:pPr>
            <a:r>
              <a:rPr lang="en-US" sz="2400" b="0" i="0" u="none" strike="noStrike">
                <a:solidFill>
                  <a:schemeClr val="tx1">
                    <a:lumMod val="85000"/>
                    <a:lumOff val="15000"/>
                  </a:schemeClr>
                </a:solidFill>
                <a:effectLst/>
                <a:latin typeface="Optima" panose="02000503060000020004" pitchFamily="2" charset="0"/>
              </a:rPr>
              <a:t> Use Bcrypt</a:t>
            </a:r>
          </a:p>
        </p:txBody>
      </p:sp>
    </p:spTree>
    <p:extLst>
      <p:ext uri="{BB962C8B-B14F-4D97-AF65-F5344CB8AC3E}">
        <p14:creationId xmlns:p14="http://schemas.microsoft.com/office/powerpoint/2010/main" val="3105519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Optima" panose="02000503060000020004" pitchFamily="2" charset="0"/>
              </a:rPr>
              <a:t>4.2 Secure sensitive </a:t>
            </a:r>
            <a:r>
              <a:rPr lang="en-US" sz="2400" b="1" i="0" u="none" strike="noStrike" dirty="0" smtClean="0">
                <a:solidFill>
                  <a:schemeClr val="tx1">
                    <a:lumMod val="85000"/>
                    <a:lumOff val="15000"/>
                  </a:schemeClr>
                </a:solidFill>
                <a:effectLst/>
                <a:latin typeface="Optima" panose="02000503060000020004" pitchFamily="2" charset="0"/>
              </a:rPr>
              <a:t>data (JWT)</a:t>
            </a:r>
            <a:endParaRPr lang="en-VN" sz="2400" b="1" dirty="0">
              <a:solidFill>
                <a:schemeClr val="tx1">
                  <a:lumMod val="85000"/>
                  <a:lumOff val="15000"/>
                </a:schemeClr>
              </a:solidFill>
              <a:latin typeface="Optima" panose="02000503060000020004" pitchFamily="2" charset="0"/>
            </a:endParaRPr>
          </a:p>
        </p:txBody>
      </p:sp>
      <p:pic>
        <p:nvPicPr>
          <p:cNvPr id="24578" name="Picture 2">
            <a:extLst>
              <a:ext uri="{FF2B5EF4-FFF2-40B4-BE49-F238E27FC236}">
                <a16:creationId xmlns:a16="http://schemas.microsoft.com/office/drawing/2014/main" id="{28BE3269-213A-6648-B8FE-334270D9E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3633" y="1785420"/>
            <a:ext cx="5048260" cy="3598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5F4CA5-00B3-A0A3-0052-C5F4BF442B5C}"/>
              </a:ext>
            </a:extLst>
          </p:cNvPr>
          <p:cNvSpPr txBox="1"/>
          <p:nvPr/>
        </p:nvSpPr>
        <p:spPr>
          <a:xfrm>
            <a:off x="573151" y="1790821"/>
            <a:ext cx="4132961" cy="4796185"/>
          </a:xfrm>
          <a:prstGeom prst="rect">
            <a:avLst/>
          </a:prstGeom>
          <a:noFill/>
        </p:spPr>
        <p:txBody>
          <a:bodyPr wrap="square">
            <a:spAutoFit/>
          </a:bodyPr>
          <a:lstStyle/>
          <a:p>
            <a:pPr rtl="0">
              <a:spcBef>
                <a:spcPts val="1000"/>
              </a:spcBef>
              <a:spcAft>
                <a:spcPts val="0"/>
              </a:spcAft>
            </a:pPr>
            <a:r>
              <a:rPr lang="en-US" sz="2400" b="0" i="0" u="none" strike="noStrike">
                <a:solidFill>
                  <a:schemeClr val="tx1">
                    <a:lumMod val="85000"/>
                    <a:lumOff val="15000"/>
                  </a:schemeClr>
                </a:solidFill>
                <a:effectLst/>
                <a:latin typeface="Optima" panose="02000503060000020004" pitchFamily="2" charset="0"/>
              </a:rPr>
              <a:t> JWT is used to securely authenticate users.</a:t>
            </a:r>
            <a:endParaRPr lang="en-US" sz="2400" b="0">
              <a:solidFill>
                <a:schemeClr val="tx1">
                  <a:lumMod val="85000"/>
                  <a:lumOff val="15000"/>
                </a:schemeClr>
              </a:solidFill>
              <a:effectLst/>
              <a:latin typeface="Optima" panose="02000503060000020004" pitchFamily="2" charset="0"/>
            </a:endParaRPr>
          </a:p>
          <a:p>
            <a:pPr rtl="0">
              <a:spcBef>
                <a:spcPts val="1000"/>
              </a:spcBef>
              <a:spcAft>
                <a:spcPts val="0"/>
              </a:spcAft>
            </a:pPr>
            <a:r>
              <a:rPr lang="en-US" sz="2400" b="0" i="0" u="none" strike="noStrike">
                <a:solidFill>
                  <a:schemeClr val="tx1">
                    <a:lumMod val="85000"/>
                    <a:lumOff val="15000"/>
                  </a:schemeClr>
                </a:solidFill>
                <a:effectLst/>
                <a:latin typeface="Optima" panose="02000503060000020004" pitchFamily="2" charset="0"/>
              </a:rPr>
              <a:t>   • Authorization and access management</a:t>
            </a:r>
            <a:endParaRPr lang="en-US" sz="2400" b="0">
              <a:solidFill>
                <a:schemeClr val="tx1">
                  <a:lumMod val="85000"/>
                  <a:lumOff val="15000"/>
                </a:schemeClr>
              </a:solidFill>
              <a:effectLst/>
              <a:latin typeface="Optima" panose="02000503060000020004" pitchFamily="2" charset="0"/>
            </a:endParaRPr>
          </a:p>
          <a:p>
            <a:pPr rtl="0">
              <a:spcBef>
                <a:spcPts val="1000"/>
              </a:spcBef>
              <a:spcAft>
                <a:spcPts val="0"/>
              </a:spcAft>
            </a:pPr>
            <a:r>
              <a:rPr lang="en-US" sz="2400" b="0" i="0" u="none" strike="noStrike">
                <a:solidFill>
                  <a:schemeClr val="tx1">
                    <a:lumMod val="85000"/>
                    <a:lumOff val="15000"/>
                  </a:schemeClr>
                </a:solidFill>
                <a:effectLst/>
                <a:latin typeface="Optima" panose="02000503060000020004" pitchFamily="2" charset="0"/>
              </a:rPr>
              <a:t>   • Avoid using cookies</a:t>
            </a:r>
            <a:endParaRPr lang="en-US" sz="2400" b="0">
              <a:solidFill>
                <a:schemeClr val="tx1">
                  <a:lumMod val="85000"/>
                  <a:lumOff val="15000"/>
                </a:schemeClr>
              </a:solidFill>
              <a:effectLst/>
              <a:latin typeface="Optima" panose="02000503060000020004" pitchFamily="2" charset="0"/>
            </a:endParaRPr>
          </a:p>
          <a:p>
            <a:pPr rtl="0">
              <a:spcBef>
                <a:spcPts val="1000"/>
              </a:spcBef>
              <a:spcAft>
                <a:spcPts val="0"/>
              </a:spcAft>
            </a:pPr>
            <a:r>
              <a:rPr lang="en-US" sz="2400" b="0" i="0" u="none" strike="noStrike">
                <a:solidFill>
                  <a:schemeClr val="tx1">
                    <a:lumMod val="85000"/>
                    <a:lumOff val="15000"/>
                  </a:schemeClr>
                </a:solidFill>
                <a:effectLst/>
                <a:latin typeface="Optima" panose="02000503060000020004" pitchFamily="2" charset="0"/>
              </a:rPr>
              <a:t>   • Extensibility and integration</a:t>
            </a:r>
            <a:endParaRPr lang="en-US" sz="2400" b="0">
              <a:solidFill>
                <a:schemeClr val="tx1">
                  <a:lumMod val="85000"/>
                  <a:lumOff val="15000"/>
                </a:schemeClr>
              </a:solidFill>
              <a:effectLst/>
              <a:latin typeface="Optima" panose="02000503060000020004" pitchFamily="2" charset="0"/>
            </a:endParaRPr>
          </a:p>
          <a:p>
            <a:pPr rtl="0">
              <a:spcBef>
                <a:spcPts val="1000"/>
              </a:spcBef>
              <a:spcAft>
                <a:spcPts val="0"/>
              </a:spcAft>
            </a:pPr>
            <a:r>
              <a:rPr lang="en-US" sz="2400" b="0" i="0" u="none" strike="noStrike">
                <a:solidFill>
                  <a:schemeClr val="tx1">
                    <a:lumMod val="85000"/>
                    <a:lumOff val="15000"/>
                  </a:schemeClr>
                </a:solidFill>
                <a:effectLst/>
                <a:latin typeface="Optima" panose="02000503060000020004" pitchFamily="2" charset="0"/>
              </a:rPr>
              <a:t>   • Time-based constraints</a:t>
            </a:r>
            <a:endParaRPr lang="en-US" sz="2400" b="0">
              <a:solidFill>
                <a:schemeClr val="tx1">
                  <a:lumMod val="85000"/>
                  <a:lumOff val="15000"/>
                </a:schemeClr>
              </a:solidFill>
              <a:effectLst/>
              <a:latin typeface="Optima" panose="02000503060000020004" pitchFamily="2" charset="0"/>
            </a:endParaRPr>
          </a:p>
          <a:p>
            <a:pPr rtl="0">
              <a:spcBef>
                <a:spcPts val="1000"/>
              </a:spcBef>
              <a:spcAft>
                <a:spcPts val="0"/>
              </a:spcAft>
            </a:pPr>
            <a:r>
              <a:rPr lang="en-US" sz="2400" b="0" i="0" u="none" strike="noStrike">
                <a:solidFill>
                  <a:schemeClr val="tx1">
                    <a:lumMod val="85000"/>
                    <a:lumOff val="15000"/>
                  </a:schemeClr>
                </a:solidFill>
                <a:effectLst/>
                <a:latin typeface="Optima" panose="02000503060000020004" pitchFamily="2" charset="0"/>
              </a:rPr>
              <a:t>   • Data integrity</a:t>
            </a:r>
            <a:endParaRPr lang="en-US" sz="2400" b="0">
              <a:solidFill>
                <a:schemeClr val="tx1">
                  <a:lumMod val="85000"/>
                  <a:lumOff val="15000"/>
                </a:schemeClr>
              </a:solidFill>
              <a:effectLst/>
              <a:latin typeface="Optima" panose="02000503060000020004" pitchFamily="2" charset="0"/>
            </a:endParaRPr>
          </a:p>
          <a:p>
            <a:r>
              <a:rPr lang="en-US" sz="2400">
                <a:solidFill>
                  <a:schemeClr val="tx1">
                    <a:lumMod val="85000"/>
                    <a:lumOff val="15000"/>
                  </a:schemeClr>
                </a:solidFill>
                <a:latin typeface="Optima" panose="02000503060000020004" pitchFamily="2" charset="0"/>
              </a:rPr>
              <a:t/>
            </a:r>
            <a:br>
              <a:rPr lang="en-US" sz="2400">
                <a:solidFill>
                  <a:schemeClr val="tx1">
                    <a:lumMod val="85000"/>
                    <a:lumOff val="15000"/>
                  </a:schemeClr>
                </a:solidFill>
                <a:latin typeface="Optima" panose="02000503060000020004" pitchFamily="2" charset="0"/>
              </a:rPr>
            </a:br>
            <a:endParaRPr lang="en-VN" sz="2400">
              <a:solidFill>
                <a:schemeClr val="tx1">
                  <a:lumMod val="85000"/>
                  <a:lumOff val="15000"/>
                </a:schemeClr>
              </a:solidFill>
              <a:latin typeface="Optima" panose="02000503060000020004" pitchFamily="2" charset="0"/>
            </a:endParaRPr>
          </a:p>
        </p:txBody>
      </p:sp>
    </p:spTree>
    <p:extLst>
      <p:ext uri="{BB962C8B-B14F-4D97-AF65-F5344CB8AC3E}">
        <p14:creationId xmlns:p14="http://schemas.microsoft.com/office/powerpoint/2010/main" val="392157376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dirty="0">
                <a:solidFill>
                  <a:schemeClr val="tx1">
                    <a:lumMod val="85000"/>
                    <a:lumOff val="15000"/>
                  </a:schemeClr>
                </a:solidFill>
                <a:effectLst/>
                <a:latin typeface="Optima" panose="02000503060000020004" pitchFamily="2" charset="0"/>
              </a:rPr>
              <a:t>4.2 Secure sensitive </a:t>
            </a:r>
            <a:r>
              <a:rPr lang="en-US" sz="2400" b="1" i="0" u="none" strike="noStrike" dirty="0" smtClean="0">
                <a:solidFill>
                  <a:schemeClr val="tx1">
                    <a:lumMod val="85000"/>
                    <a:lumOff val="15000"/>
                  </a:schemeClr>
                </a:solidFill>
                <a:effectLst/>
                <a:latin typeface="Optima" panose="02000503060000020004" pitchFamily="2" charset="0"/>
              </a:rPr>
              <a:t>data (</a:t>
            </a:r>
            <a:r>
              <a:rPr lang="en-US" sz="2400" b="1" i="0" u="none" strike="noStrike" dirty="0" err="1" smtClean="0">
                <a:solidFill>
                  <a:schemeClr val="tx1">
                    <a:lumMod val="85000"/>
                    <a:lumOff val="15000"/>
                  </a:schemeClr>
                </a:solidFill>
                <a:effectLst/>
                <a:latin typeface="Optima" panose="02000503060000020004" pitchFamily="2" charset="0"/>
              </a:rPr>
              <a:t>Bcrypt</a:t>
            </a:r>
            <a:r>
              <a:rPr lang="en-US" sz="2400" b="1" i="0" u="none" strike="noStrike" dirty="0" smtClean="0">
                <a:solidFill>
                  <a:schemeClr val="tx1">
                    <a:lumMod val="85000"/>
                    <a:lumOff val="15000"/>
                  </a:schemeClr>
                </a:solidFill>
                <a:effectLst/>
                <a:latin typeface="Optima" panose="02000503060000020004" pitchFamily="2" charset="0"/>
              </a:rPr>
              <a:t>)</a:t>
            </a:r>
            <a:endParaRPr lang="en-VN" sz="2400" b="1" dirty="0">
              <a:solidFill>
                <a:schemeClr val="tx1">
                  <a:lumMod val="85000"/>
                  <a:lumOff val="15000"/>
                </a:schemeClr>
              </a:solidFill>
              <a:latin typeface="Optima" panose="02000503060000020004" pitchFamily="2" charset="0"/>
            </a:endParaRPr>
          </a:p>
        </p:txBody>
      </p:sp>
      <p:sp>
        <p:nvSpPr>
          <p:cNvPr id="5" name="Rectangle 1">
            <a:extLst>
              <a:ext uri="{FF2B5EF4-FFF2-40B4-BE49-F238E27FC236}">
                <a16:creationId xmlns:a16="http://schemas.microsoft.com/office/drawing/2014/main" id="{005D243A-3F40-5A7D-A51C-7DF7E4AC1221}"/>
              </a:ext>
            </a:extLst>
          </p:cNvPr>
          <p:cNvSpPr>
            <a:spLocks noChangeArrowheads="1"/>
          </p:cNvSpPr>
          <p:nvPr/>
        </p:nvSpPr>
        <p:spPr bwMode="auto">
          <a:xfrm>
            <a:off x="592449" y="1693788"/>
            <a:ext cx="795910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2400" b="0" i="0" u="none" strike="noStrike" cap="none" normalizeH="0" baseline="0">
                <a:ln>
                  <a:noFill/>
                </a:ln>
                <a:solidFill>
                  <a:schemeClr val="tx1">
                    <a:lumMod val="85000"/>
                    <a:lumOff val="15000"/>
                  </a:schemeClr>
                </a:solidFill>
                <a:effectLst/>
                <a:latin typeface="Optima" panose="02000503060000020004" pitchFamily="2" charset="0"/>
              </a:rPr>
              <a:t>The ciphertext is different when hashing the same plaintext</a:t>
            </a: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2400" b="0" i="0" u="none" strike="noStrike" cap="none" normalizeH="0" baseline="0">
                <a:ln>
                  <a:noFill/>
                </a:ln>
                <a:solidFill>
                  <a:schemeClr val="tx1">
                    <a:lumMod val="85000"/>
                    <a:lumOff val="15000"/>
                  </a:schemeClr>
                </a:solidFill>
                <a:effectLst/>
                <a:latin typeface="Optima" panose="02000503060000020004" pitchFamily="2" charset="0"/>
              </a:rPr>
              <a:t>                       </a:t>
            </a:r>
            <a:br>
              <a:rPr kumimoji="0" lang="en-VN" altLang="en-VN" sz="2400" b="0" i="0" u="none" strike="noStrike" cap="none" normalizeH="0" baseline="0">
                <a:ln>
                  <a:noFill/>
                </a:ln>
                <a:solidFill>
                  <a:schemeClr val="tx1">
                    <a:lumMod val="85000"/>
                    <a:lumOff val="15000"/>
                  </a:schemeClr>
                </a:solidFill>
                <a:effectLst/>
                <a:latin typeface="Optima" panose="02000503060000020004" pitchFamily="2" charset="0"/>
              </a:rPr>
            </a:br>
            <a:r>
              <a:rPr kumimoji="0" lang="en-VN" altLang="en-VN" sz="2400" b="0" i="0" u="none" strike="noStrike" cap="none" normalizeH="0" baseline="0">
                <a:ln>
                  <a:noFill/>
                </a:ln>
                <a:solidFill>
                  <a:schemeClr val="tx1">
                    <a:lumMod val="85000"/>
                    <a:lumOff val="15000"/>
                  </a:schemeClr>
                </a:solidFill>
                <a:effectLst/>
                <a:latin typeface="Optima" panose="02000503060000020004" pitchFamily="2" charset="0"/>
              </a:rPr>
              <a:t>               </a:t>
            </a:r>
          </a:p>
        </p:txBody>
      </p:sp>
      <p:pic>
        <p:nvPicPr>
          <p:cNvPr id="26626" name="Picture 2">
            <a:extLst>
              <a:ext uri="{FF2B5EF4-FFF2-40B4-BE49-F238E27FC236}">
                <a16:creationId xmlns:a16="http://schemas.microsoft.com/office/drawing/2014/main" id="{0F043C5D-FBE4-5267-CF65-A136C243C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584" y="2238473"/>
            <a:ext cx="7052830" cy="151132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pic>
        <p:nvPicPr>
          <p:cNvPr id="26627" name="Picture 3">
            <a:extLst>
              <a:ext uri="{FF2B5EF4-FFF2-40B4-BE49-F238E27FC236}">
                <a16:creationId xmlns:a16="http://schemas.microsoft.com/office/drawing/2014/main" id="{8BCBBEA3-8D51-5214-8833-7A8879119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130" y="4390469"/>
            <a:ext cx="6043739" cy="1842603"/>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7" name="Rectangle 1">
            <a:extLst>
              <a:ext uri="{FF2B5EF4-FFF2-40B4-BE49-F238E27FC236}">
                <a16:creationId xmlns:a16="http://schemas.microsoft.com/office/drawing/2014/main" id="{D6A9D480-013B-00C7-4F85-9F495A973460}"/>
              </a:ext>
            </a:extLst>
          </p:cNvPr>
          <p:cNvSpPr>
            <a:spLocks noChangeArrowheads="1"/>
          </p:cNvSpPr>
          <p:nvPr/>
        </p:nvSpPr>
        <p:spPr bwMode="auto">
          <a:xfrm>
            <a:off x="625354" y="3749681"/>
            <a:ext cx="689913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2400" b="0" i="0" u="none" strike="noStrike" cap="none" normalizeH="0" baseline="0">
                <a:ln>
                  <a:noFill/>
                </a:ln>
                <a:solidFill>
                  <a:schemeClr val="tx1">
                    <a:lumMod val="85000"/>
                    <a:lumOff val="15000"/>
                  </a:schemeClr>
                </a:solidFill>
                <a:effectLst/>
                <a:latin typeface="Optima" panose="02000503060000020004" pitchFamily="2" charset="0"/>
              </a:rPr>
              <a:t>Data is encrypted almost randomly in the database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2400" b="0" i="0" u="none" strike="noStrike" cap="none" normalizeH="0" baseline="0">
                <a:ln>
                  <a:noFill/>
                </a:ln>
                <a:solidFill>
                  <a:schemeClr val="tx1">
                    <a:lumMod val="85000"/>
                    <a:lumOff val="15000"/>
                  </a:schemeClr>
                </a:solidFill>
                <a:effectLst/>
                <a:latin typeface="Optima" panose="02000503060000020004" pitchFamily="2" charset="0"/>
              </a:rPr>
              <a:t>                 </a:t>
            </a:r>
          </a:p>
        </p:txBody>
      </p:sp>
    </p:spTree>
    <p:extLst>
      <p:ext uri="{BB962C8B-B14F-4D97-AF65-F5344CB8AC3E}">
        <p14:creationId xmlns:p14="http://schemas.microsoft.com/office/powerpoint/2010/main" val="327324857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7" name="TextBox 6">
            <a:extLst>
              <a:ext uri="{FF2B5EF4-FFF2-40B4-BE49-F238E27FC236}">
                <a16:creationId xmlns:a16="http://schemas.microsoft.com/office/drawing/2014/main" id="{E73761AB-92A4-D8D1-D9C8-A79A05F23EB0}"/>
              </a:ext>
            </a:extLst>
          </p:cNvPr>
          <p:cNvSpPr txBox="1"/>
          <p:nvPr/>
        </p:nvSpPr>
        <p:spPr>
          <a:xfrm>
            <a:off x="660654" y="1445853"/>
            <a:ext cx="8118823" cy="3477875"/>
          </a:xfrm>
          <a:prstGeom prst="rect">
            <a:avLst/>
          </a:prstGeom>
          <a:noFill/>
        </p:spPr>
        <p:txBody>
          <a:bodyPr wrap="square" rtlCol="0">
            <a:spAutoFit/>
          </a:bodyPr>
          <a:lstStyle/>
          <a:p>
            <a:pPr marL="514350" indent="-514350">
              <a:buFont typeface="+mj-lt"/>
              <a:buAutoNum type="arabicPeriod"/>
            </a:pPr>
            <a:r>
              <a:rPr lang="en-US" sz="4400" b="1" dirty="0">
                <a:solidFill>
                  <a:schemeClr val="tx1">
                    <a:lumMod val="85000"/>
                    <a:lumOff val="15000"/>
                  </a:schemeClr>
                </a:solidFill>
                <a:latin typeface="Optima" panose="02000503060000020004" pitchFamily="2" charset="0"/>
              </a:rPr>
              <a:t>Introduction</a:t>
            </a:r>
          </a:p>
          <a:p>
            <a:pPr marL="514350" indent="-514350">
              <a:buFont typeface="+mj-lt"/>
              <a:buAutoNum type="arabicPeriod"/>
            </a:pPr>
            <a:r>
              <a:rPr lang="en-US" sz="4400" b="1" dirty="0">
                <a:solidFill>
                  <a:schemeClr val="tx1">
                    <a:lumMod val="85000"/>
                    <a:lumOff val="15000"/>
                  </a:schemeClr>
                </a:solidFill>
                <a:latin typeface="Optima" panose="02000503060000020004" pitchFamily="2" charset="0"/>
              </a:rPr>
              <a:t>Objectives &amp; Features</a:t>
            </a:r>
          </a:p>
          <a:p>
            <a:pPr marL="514350" indent="-514350">
              <a:buFont typeface="+mj-lt"/>
              <a:buAutoNum type="arabicPeriod"/>
            </a:pPr>
            <a:r>
              <a:rPr lang="en-US" sz="4400" b="1" dirty="0">
                <a:solidFill>
                  <a:schemeClr val="tx1">
                    <a:lumMod val="85000"/>
                    <a:lumOff val="15000"/>
                  </a:schemeClr>
                </a:solidFill>
                <a:latin typeface="Optima" panose="02000503060000020004" pitchFamily="2" charset="0"/>
              </a:rPr>
              <a:t>System design</a:t>
            </a:r>
          </a:p>
          <a:p>
            <a:pPr marL="514350" indent="-514350">
              <a:buFont typeface="+mj-lt"/>
              <a:buAutoNum type="arabicPeriod"/>
            </a:pPr>
            <a:r>
              <a:rPr lang="en-US" sz="4400" b="1" dirty="0">
                <a:solidFill>
                  <a:schemeClr val="tx1">
                    <a:lumMod val="85000"/>
                    <a:lumOff val="15000"/>
                  </a:schemeClr>
                </a:solidFill>
                <a:latin typeface="Optima" panose="02000503060000020004" pitchFamily="2" charset="0"/>
              </a:rPr>
              <a:t>Solution &amp; Contribution</a:t>
            </a:r>
          </a:p>
          <a:p>
            <a:pPr marL="514350" indent="-514350">
              <a:buFont typeface="+mj-lt"/>
              <a:buAutoNum type="arabicPeriod"/>
            </a:pPr>
            <a:r>
              <a:rPr lang="en-US" sz="4400" b="1" dirty="0">
                <a:solidFill>
                  <a:schemeClr val="tx1">
                    <a:lumMod val="85000"/>
                    <a:lumOff val="15000"/>
                  </a:schemeClr>
                </a:solidFill>
                <a:latin typeface="Optima" panose="02000503060000020004" pitchFamily="2" charset="0"/>
              </a:rPr>
              <a:t>Conclusion &amp; Future work</a:t>
            </a: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6" name="TextBox 5">
            <a:extLst>
              <a:ext uri="{FF2B5EF4-FFF2-40B4-BE49-F238E27FC236}">
                <a16:creationId xmlns:a16="http://schemas.microsoft.com/office/drawing/2014/main" id="{8D20F2EA-5AA1-24E0-E43E-83594CD524A5}"/>
              </a:ext>
            </a:extLst>
          </p:cNvPr>
          <p:cNvSpPr txBox="1"/>
          <p:nvPr/>
        </p:nvSpPr>
        <p:spPr>
          <a:xfrm>
            <a:off x="660654" y="112155"/>
            <a:ext cx="7924546" cy="830997"/>
          </a:xfrm>
          <a:prstGeom prst="rect">
            <a:avLst/>
          </a:prstGeom>
          <a:noFill/>
        </p:spPr>
        <p:txBody>
          <a:bodyPr wrap="square" rtlCol="0">
            <a:spAutoFit/>
          </a:bodyPr>
          <a:lstStyle/>
          <a:p>
            <a:r>
              <a:rPr lang="vi-VN" sz="4800" b="1" dirty="0">
                <a:solidFill>
                  <a:schemeClr val="bg1"/>
                </a:solidFill>
                <a:latin typeface="Optima" panose="02000503060000020004" pitchFamily="2" charset="0"/>
              </a:rPr>
              <a:t>Table of contents</a:t>
            </a:r>
            <a:endParaRPr lang="en-VN" sz="4800" b="1" dirty="0">
              <a:solidFill>
                <a:schemeClr val="bg1"/>
              </a:solidFill>
              <a:latin typeface="Optima" panose="02000503060000020004" pitchFamily="2" charset="0"/>
            </a:endParaRPr>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666109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4.3 Email System</a:t>
            </a:r>
            <a:endParaRPr lang="en-VN" sz="2400" b="1">
              <a:solidFill>
                <a:schemeClr val="tx1">
                  <a:lumMod val="85000"/>
                  <a:lumOff val="15000"/>
                </a:schemeClr>
              </a:solidFill>
              <a:latin typeface="Optima" panose="02000503060000020004" pitchFamily="2" charset="0"/>
            </a:endParaRPr>
          </a:p>
        </p:txBody>
      </p:sp>
      <p:sp>
        <p:nvSpPr>
          <p:cNvPr id="8" name="TextBox 7">
            <a:extLst>
              <a:ext uri="{FF2B5EF4-FFF2-40B4-BE49-F238E27FC236}">
                <a16:creationId xmlns:a16="http://schemas.microsoft.com/office/drawing/2014/main" id="{A530C670-9CBF-6211-AC1C-14C94354803C}"/>
              </a:ext>
            </a:extLst>
          </p:cNvPr>
          <p:cNvSpPr txBox="1"/>
          <p:nvPr/>
        </p:nvSpPr>
        <p:spPr>
          <a:xfrm>
            <a:off x="660654" y="1944631"/>
            <a:ext cx="2075260" cy="3416320"/>
          </a:xfrm>
          <a:prstGeom prst="rect">
            <a:avLst/>
          </a:prstGeom>
          <a:noFill/>
        </p:spPr>
        <p:txBody>
          <a:bodyPr wrap="square">
            <a:spAutoFit/>
          </a:bodyPr>
          <a:lstStyle/>
          <a:p>
            <a:r>
              <a:rPr lang="en-US" sz="2400" b="0" i="0" u="none" strike="noStrike">
                <a:solidFill>
                  <a:schemeClr val="tx1">
                    <a:lumMod val="85000"/>
                    <a:lumOff val="15000"/>
                  </a:schemeClr>
                </a:solidFill>
                <a:effectLst/>
                <a:latin typeface="Optima" panose="02000503060000020004" pitchFamily="2" charset="0"/>
              </a:rPr>
              <a:t>With the necessary information, the system will automatically send an email to the customer</a:t>
            </a:r>
            <a:endParaRPr lang="en-VN" sz="2400">
              <a:solidFill>
                <a:schemeClr val="tx1">
                  <a:lumMod val="85000"/>
                  <a:lumOff val="15000"/>
                </a:schemeClr>
              </a:solidFill>
              <a:latin typeface="Optima" panose="02000503060000020004" pitchFamily="2" charset="0"/>
            </a:endParaRPr>
          </a:p>
        </p:txBody>
      </p:sp>
      <p:pic>
        <p:nvPicPr>
          <p:cNvPr id="28674" name="Picture 2">
            <a:extLst>
              <a:ext uri="{FF2B5EF4-FFF2-40B4-BE49-F238E27FC236}">
                <a16:creationId xmlns:a16="http://schemas.microsoft.com/office/drawing/2014/main" id="{42E859B6-09AE-B37C-E258-0636C1D8A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088" y="2107635"/>
            <a:ext cx="5755258" cy="3416321"/>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6DCDA24-1CF9-C84A-0FBC-26F5FB7DA22F}"/>
              </a:ext>
            </a:extLst>
          </p:cNvPr>
          <p:cNvSpPr txBox="1"/>
          <p:nvPr/>
        </p:nvSpPr>
        <p:spPr>
          <a:xfrm>
            <a:off x="4175997" y="5654371"/>
            <a:ext cx="4589584" cy="369332"/>
          </a:xfrm>
          <a:prstGeom prst="rect">
            <a:avLst/>
          </a:prstGeom>
          <a:noFill/>
        </p:spPr>
        <p:txBody>
          <a:bodyPr wrap="square">
            <a:spAutoFit/>
          </a:bodyPr>
          <a:lstStyle/>
          <a:p>
            <a:r>
              <a:rPr lang="en-US" sz="1800" b="0" i="0" u="none" strike="noStrike">
                <a:solidFill>
                  <a:schemeClr val="tx1">
                    <a:lumMod val="85000"/>
                    <a:lumOff val="15000"/>
                  </a:schemeClr>
                </a:solidFill>
                <a:effectLst/>
                <a:latin typeface="Optima" panose="02000503060000020004" pitchFamily="2" charset="0"/>
              </a:rPr>
              <a:t>Order cancellation email</a:t>
            </a:r>
            <a:endParaRPr lang="en-VN">
              <a:solidFill>
                <a:schemeClr val="tx1">
                  <a:lumMod val="85000"/>
                  <a:lumOff val="15000"/>
                </a:schemeClr>
              </a:solidFill>
              <a:latin typeface="Optima" panose="02000503060000020004" pitchFamily="2" charset="0"/>
            </a:endParaRPr>
          </a:p>
        </p:txBody>
      </p:sp>
    </p:spTree>
    <p:extLst>
      <p:ext uri="{BB962C8B-B14F-4D97-AF65-F5344CB8AC3E}">
        <p14:creationId xmlns:p14="http://schemas.microsoft.com/office/powerpoint/2010/main" val="54276568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4.3 Email System</a:t>
            </a:r>
            <a:endParaRPr lang="en-VN" sz="2400" b="1">
              <a:solidFill>
                <a:schemeClr val="tx1">
                  <a:lumMod val="85000"/>
                  <a:lumOff val="15000"/>
                </a:schemeClr>
              </a:solidFill>
              <a:latin typeface="Optima" panose="02000503060000020004" pitchFamily="2" charset="0"/>
            </a:endParaRPr>
          </a:p>
        </p:txBody>
      </p:sp>
      <p:pic>
        <p:nvPicPr>
          <p:cNvPr id="30722" name="Picture 2">
            <a:extLst>
              <a:ext uri="{FF2B5EF4-FFF2-40B4-BE49-F238E27FC236}">
                <a16:creationId xmlns:a16="http://schemas.microsoft.com/office/drawing/2014/main" id="{0E18A79C-D8D8-C698-46DF-B4D1A81992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520"/>
          <a:stretch/>
        </p:blipFill>
        <p:spPr bwMode="auto">
          <a:xfrm>
            <a:off x="695080" y="1800851"/>
            <a:ext cx="3980757" cy="1444278"/>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356D16F1-FE5C-5AE1-1E32-72CFC9A027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908"/>
          <a:stretch/>
        </p:blipFill>
        <p:spPr bwMode="auto">
          <a:xfrm>
            <a:off x="695080" y="3927740"/>
            <a:ext cx="6643566" cy="1581746"/>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7B77ED-A888-28F4-55DE-E3D82B3E847D}"/>
              </a:ext>
            </a:extLst>
          </p:cNvPr>
          <p:cNvSpPr txBox="1"/>
          <p:nvPr/>
        </p:nvSpPr>
        <p:spPr>
          <a:xfrm>
            <a:off x="1722071" y="3233406"/>
            <a:ext cx="4589584" cy="830997"/>
          </a:xfrm>
          <a:prstGeom prst="rect">
            <a:avLst/>
          </a:prstGeom>
          <a:noFill/>
        </p:spPr>
        <p:txBody>
          <a:bodyPr wrap="square">
            <a:spAutoFit/>
          </a:bodyPr>
          <a:lstStyle/>
          <a:p>
            <a:pPr rtl="0">
              <a:spcBef>
                <a:spcPts val="0"/>
              </a:spcBef>
              <a:spcAft>
                <a:spcPts val="0"/>
              </a:spcAft>
            </a:pPr>
            <a:r>
              <a:rPr lang="en-US" sz="2400" b="0" i="0" u="none" strike="noStrike">
                <a:solidFill>
                  <a:schemeClr val="tx1">
                    <a:lumMod val="85000"/>
                    <a:lumOff val="15000"/>
                  </a:schemeClr>
                </a:solidFill>
                <a:effectLst/>
                <a:latin typeface="Optima" panose="02000503060000020004" pitchFamily="2" charset="0"/>
              </a:rPr>
              <a:t>Email OTP</a:t>
            </a:r>
            <a:r>
              <a:rPr lang="en-US" sz="2400" b="0">
                <a:effectLst/>
                <a:latin typeface="Optima" panose="02000503060000020004" pitchFamily="2" charset="0"/>
              </a:rPr>
              <a:t/>
            </a:r>
            <a:br>
              <a:rPr lang="en-US" sz="2400" b="0">
                <a:effectLst/>
                <a:latin typeface="Optima" panose="02000503060000020004" pitchFamily="2" charset="0"/>
              </a:rPr>
            </a:br>
            <a:endParaRPr lang="en-VN" sz="2400">
              <a:latin typeface="Optima" panose="02000503060000020004" pitchFamily="2" charset="0"/>
            </a:endParaRPr>
          </a:p>
        </p:txBody>
      </p:sp>
      <p:sp>
        <p:nvSpPr>
          <p:cNvPr id="9" name="TextBox 8">
            <a:extLst>
              <a:ext uri="{FF2B5EF4-FFF2-40B4-BE49-F238E27FC236}">
                <a16:creationId xmlns:a16="http://schemas.microsoft.com/office/drawing/2014/main" id="{153DF928-A2E0-060A-3AF1-4245BC807C79}"/>
              </a:ext>
            </a:extLst>
          </p:cNvPr>
          <p:cNvSpPr txBox="1"/>
          <p:nvPr/>
        </p:nvSpPr>
        <p:spPr>
          <a:xfrm>
            <a:off x="2287283" y="5517123"/>
            <a:ext cx="4589584" cy="1200329"/>
          </a:xfrm>
          <a:prstGeom prst="rect">
            <a:avLst/>
          </a:prstGeom>
          <a:noFill/>
        </p:spPr>
        <p:txBody>
          <a:bodyPr wrap="square">
            <a:spAutoFit/>
          </a:bodyPr>
          <a:lstStyle/>
          <a:p>
            <a:pPr rtl="0">
              <a:spcBef>
                <a:spcPts val="0"/>
              </a:spcBef>
              <a:spcAft>
                <a:spcPts val="0"/>
              </a:spcAft>
            </a:pPr>
            <a:r>
              <a:rPr lang="en-US" sz="2400" b="0" i="0" u="none" strike="noStrike">
                <a:solidFill>
                  <a:schemeClr val="tx1">
                    <a:lumMod val="85000"/>
                    <a:lumOff val="15000"/>
                  </a:schemeClr>
                </a:solidFill>
                <a:effectLst/>
                <a:latin typeface="Optima" panose="02000503060000020004" pitchFamily="2" charset="0"/>
              </a:rPr>
              <a:t>Cancel reservation email</a:t>
            </a:r>
            <a:endParaRPr lang="en-US" sz="2400" b="0">
              <a:solidFill>
                <a:schemeClr val="tx1">
                  <a:lumMod val="85000"/>
                  <a:lumOff val="15000"/>
                </a:schemeClr>
              </a:solidFill>
              <a:effectLst/>
              <a:latin typeface="Optima" panose="02000503060000020004" pitchFamily="2" charset="0"/>
            </a:endParaRPr>
          </a:p>
          <a:p>
            <a:r>
              <a:rPr lang="en-US" sz="2400" b="0">
                <a:solidFill>
                  <a:schemeClr val="tx1">
                    <a:lumMod val="85000"/>
                    <a:lumOff val="15000"/>
                  </a:schemeClr>
                </a:solidFill>
                <a:effectLst/>
                <a:latin typeface="Optima" panose="02000503060000020004" pitchFamily="2" charset="0"/>
              </a:rPr>
              <a:t/>
            </a:r>
            <a:br>
              <a:rPr lang="en-US" sz="2400" b="0">
                <a:solidFill>
                  <a:schemeClr val="tx1">
                    <a:lumMod val="85000"/>
                    <a:lumOff val="15000"/>
                  </a:schemeClr>
                </a:solidFill>
                <a:effectLst/>
                <a:latin typeface="Optima" panose="02000503060000020004" pitchFamily="2" charset="0"/>
              </a:rPr>
            </a:br>
            <a:endParaRPr lang="en-VN" sz="2400">
              <a:solidFill>
                <a:schemeClr val="tx1">
                  <a:lumMod val="85000"/>
                  <a:lumOff val="15000"/>
                </a:schemeClr>
              </a:solidFill>
              <a:latin typeface="Optima" panose="02000503060000020004" pitchFamily="2" charset="0"/>
            </a:endParaRPr>
          </a:p>
        </p:txBody>
      </p:sp>
    </p:spTree>
    <p:extLst>
      <p:ext uri="{BB962C8B-B14F-4D97-AF65-F5344CB8AC3E}">
        <p14:creationId xmlns:p14="http://schemas.microsoft.com/office/powerpoint/2010/main" val="400296469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4.4 Statistical</a:t>
            </a:r>
            <a:endParaRPr lang="en-US" sz="2400" b="0">
              <a:solidFill>
                <a:schemeClr val="tx1">
                  <a:lumMod val="85000"/>
                  <a:lumOff val="15000"/>
                </a:schemeClr>
              </a:solidFill>
              <a:effectLst/>
              <a:latin typeface="Optima" panose="02000503060000020004" pitchFamily="2" charset="0"/>
            </a:endParaRPr>
          </a:p>
        </p:txBody>
      </p:sp>
      <p:sp>
        <p:nvSpPr>
          <p:cNvPr id="14" name="TextBox 13">
            <a:extLst>
              <a:ext uri="{FF2B5EF4-FFF2-40B4-BE49-F238E27FC236}">
                <a16:creationId xmlns:a16="http://schemas.microsoft.com/office/drawing/2014/main" id="{CEDE4E46-57D5-51B3-558A-3458DE36CAF1}"/>
              </a:ext>
            </a:extLst>
          </p:cNvPr>
          <p:cNvSpPr txBox="1"/>
          <p:nvPr/>
        </p:nvSpPr>
        <p:spPr>
          <a:xfrm>
            <a:off x="609727" y="1786478"/>
            <a:ext cx="8088796" cy="1200329"/>
          </a:xfrm>
          <a:prstGeom prst="rect">
            <a:avLst/>
          </a:prstGeom>
          <a:noFill/>
        </p:spPr>
        <p:txBody>
          <a:bodyPr wrap="square">
            <a:spAutoFit/>
          </a:bodyPr>
          <a:lstStyle/>
          <a:p>
            <a:pPr rtl="0">
              <a:spcBef>
                <a:spcPts val="0"/>
              </a:spcBef>
              <a:spcAft>
                <a:spcPts val="0"/>
              </a:spcAft>
            </a:pPr>
            <a:r>
              <a:rPr lang="en-US" sz="2400" b="0" i="0" u="none" strike="noStrike">
                <a:solidFill>
                  <a:schemeClr val="tx1">
                    <a:lumMod val="85000"/>
                    <a:lumOff val="15000"/>
                  </a:schemeClr>
                </a:solidFill>
                <a:effectLst/>
                <a:latin typeface="Optima" panose="02000503060000020004" pitchFamily="2" charset="0"/>
              </a:rPr>
              <a:t>In restaurant management, using statistics not only helps improve operational efficiency but also brings many different benefits. </a:t>
            </a:r>
            <a:endParaRPr lang="en-US" sz="2400" b="0">
              <a:solidFill>
                <a:schemeClr val="tx1">
                  <a:lumMod val="85000"/>
                  <a:lumOff val="15000"/>
                </a:schemeClr>
              </a:solidFill>
              <a:effectLst/>
              <a:latin typeface="Optima" panose="02000503060000020004" pitchFamily="2" charset="0"/>
            </a:endParaRPr>
          </a:p>
        </p:txBody>
      </p:sp>
      <p:sp>
        <p:nvSpPr>
          <p:cNvPr id="16" name="TextBox 15">
            <a:extLst>
              <a:ext uri="{FF2B5EF4-FFF2-40B4-BE49-F238E27FC236}">
                <a16:creationId xmlns:a16="http://schemas.microsoft.com/office/drawing/2014/main" id="{1C705B83-7931-F3A2-7567-4F5AAB6CE236}"/>
              </a:ext>
            </a:extLst>
          </p:cNvPr>
          <p:cNvSpPr txBox="1"/>
          <p:nvPr/>
        </p:nvSpPr>
        <p:spPr>
          <a:xfrm>
            <a:off x="609727" y="3077945"/>
            <a:ext cx="7983288" cy="830997"/>
          </a:xfrm>
          <a:prstGeom prst="rect">
            <a:avLst/>
          </a:prstGeom>
          <a:noFill/>
        </p:spPr>
        <p:txBody>
          <a:bodyPr wrap="square">
            <a:spAutoFit/>
          </a:bodyPr>
          <a:lstStyle/>
          <a:p>
            <a:pPr rtl="0">
              <a:spcBef>
                <a:spcPts val="0"/>
              </a:spcBef>
              <a:spcAft>
                <a:spcPts val="0"/>
              </a:spcAft>
            </a:pPr>
            <a:r>
              <a:rPr lang="en-US" sz="2400" b="0" i="0" u="none" strike="noStrike">
                <a:solidFill>
                  <a:schemeClr val="tx1">
                    <a:lumMod val="85000"/>
                    <a:lumOff val="15000"/>
                  </a:schemeClr>
                </a:solidFill>
                <a:effectLst/>
                <a:latin typeface="Optima" panose="02000503060000020004" pitchFamily="2" charset="0"/>
              </a:rPr>
              <a:t>Statistics provide an overview of business activities, thereby helping managers make accurate and timely decisions.</a:t>
            </a:r>
            <a:endParaRPr lang="en-US" sz="2400" b="0">
              <a:solidFill>
                <a:schemeClr val="tx1">
                  <a:lumMod val="85000"/>
                  <a:lumOff val="15000"/>
                </a:schemeClr>
              </a:solidFill>
              <a:effectLst/>
              <a:latin typeface="Optima" panose="02000503060000020004" pitchFamily="2" charset="0"/>
            </a:endParaRPr>
          </a:p>
        </p:txBody>
      </p:sp>
    </p:spTree>
    <p:extLst>
      <p:ext uri="{BB962C8B-B14F-4D97-AF65-F5344CB8AC3E}">
        <p14:creationId xmlns:p14="http://schemas.microsoft.com/office/powerpoint/2010/main" val="15192378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4.4 Statistical</a:t>
            </a:r>
            <a:endParaRPr lang="en-US" sz="2400" b="0">
              <a:solidFill>
                <a:schemeClr val="tx1">
                  <a:lumMod val="85000"/>
                  <a:lumOff val="15000"/>
                </a:schemeClr>
              </a:solidFill>
              <a:effectLst/>
              <a:latin typeface="Optima" panose="02000503060000020004" pitchFamily="2" charset="0"/>
            </a:endParaRPr>
          </a:p>
        </p:txBody>
      </p:sp>
      <p:pic>
        <p:nvPicPr>
          <p:cNvPr id="32770" name="Picture 2">
            <a:extLst>
              <a:ext uri="{FF2B5EF4-FFF2-40B4-BE49-F238E27FC236}">
                <a16:creationId xmlns:a16="http://schemas.microsoft.com/office/drawing/2014/main" id="{66057B3A-907A-2B8E-7BBB-B6D763205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54" y="1876480"/>
            <a:ext cx="7026383" cy="36095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9B2AFC-C572-EA33-F261-6CC560724CDE}"/>
              </a:ext>
            </a:extLst>
          </p:cNvPr>
          <p:cNvSpPr txBox="1"/>
          <p:nvPr/>
        </p:nvSpPr>
        <p:spPr>
          <a:xfrm>
            <a:off x="2277208" y="5637350"/>
            <a:ext cx="4589584" cy="1200329"/>
          </a:xfrm>
          <a:prstGeom prst="rect">
            <a:avLst/>
          </a:prstGeom>
          <a:noFill/>
        </p:spPr>
        <p:txBody>
          <a:bodyPr wrap="square">
            <a:spAutoFit/>
          </a:bodyPr>
          <a:lstStyle/>
          <a:p>
            <a:pPr rtl="0">
              <a:spcBef>
                <a:spcPts val="0"/>
              </a:spcBef>
              <a:spcAft>
                <a:spcPts val="0"/>
              </a:spcAft>
            </a:pPr>
            <a:r>
              <a:rPr lang="en-US" sz="2400" b="0" i="0" u="none" strike="noStrike">
                <a:solidFill>
                  <a:srgbClr val="000000"/>
                </a:solidFill>
                <a:effectLst/>
                <a:latin typeface="Optima" panose="02000503060000020004" pitchFamily="2" charset="0"/>
              </a:rPr>
              <a:t>Interface of the statistics page</a:t>
            </a:r>
            <a:endParaRPr lang="en-US" sz="2400" b="0">
              <a:effectLst/>
              <a:latin typeface="Optima" panose="02000503060000020004" pitchFamily="2" charset="0"/>
            </a:endParaRPr>
          </a:p>
          <a:p>
            <a:r>
              <a:rPr lang="en-US" sz="2400" b="0">
                <a:effectLst/>
                <a:latin typeface="Optima" panose="02000503060000020004" pitchFamily="2" charset="0"/>
              </a:rPr>
              <a:t/>
            </a:r>
            <a:br>
              <a:rPr lang="en-US" sz="2400" b="0">
                <a:effectLst/>
                <a:latin typeface="Optima" panose="02000503060000020004" pitchFamily="2" charset="0"/>
              </a:rPr>
            </a:br>
            <a:endParaRPr lang="en-VN" sz="2400">
              <a:latin typeface="Optima" panose="02000503060000020004" pitchFamily="2" charset="0"/>
            </a:endParaRPr>
          </a:p>
        </p:txBody>
      </p:sp>
    </p:spTree>
    <p:extLst>
      <p:ext uri="{BB962C8B-B14F-4D97-AF65-F5344CB8AC3E}">
        <p14:creationId xmlns:p14="http://schemas.microsoft.com/office/powerpoint/2010/main" val="24856385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i="0" u="none" strike="noStrike">
                <a:solidFill>
                  <a:schemeClr val="bg1"/>
                </a:solidFill>
                <a:effectLst/>
                <a:latin typeface="Optima" panose="02000503060000020004" pitchFamily="2" charset="0"/>
              </a:rPr>
              <a:t>4. </a:t>
            </a:r>
            <a:r>
              <a:rPr lang="en-US" sz="3200" b="1" dirty="0">
                <a:solidFill>
                  <a:schemeClr val="bg1"/>
                </a:solidFill>
                <a:latin typeface="Optima" panose="02000503060000020004" pitchFamily="2" charset="0"/>
              </a:rPr>
              <a:t>Solution &amp; Contribution</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4.4 Statistical</a:t>
            </a:r>
            <a:endParaRPr lang="en-US" sz="2400" b="0">
              <a:solidFill>
                <a:schemeClr val="tx1">
                  <a:lumMod val="85000"/>
                  <a:lumOff val="15000"/>
                </a:schemeClr>
              </a:solidFill>
              <a:effectLst/>
              <a:latin typeface="Optima" panose="02000503060000020004" pitchFamily="2" charset="0"/>
            </a:endParaRPr>
          </a:p>
        </p:txBody>
      </p:sp>
      <p:pic>
        <p:nvPicPr>
          <p:cNvPr id="32772" name="Picture 4">
            <a:extLst>
              <a:ext uri="{FF2B5EF4-FFF2-40B4-BE49-F238E27FC236}">
                <a16:creationId xmlns:a16="http://schemas.microsoft.com/office/drawing/2014/main" id="{E78F316A-F847-6E1A-FDE9-07123E861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00" y="2211888"/>
            <a:ext cx="4413995" cy="2326165"/>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pic>
        <p:nvPicPr>
          <p:cNvPr id="32774" name="Picture 6">
            <a:extLst>
              <a:ext uri="{FF2B5EF4-FFF2-40B4-BE49-F238E27FC236}">
                <a16:creationId xmlns:a16="http://schemas.microsoft.com/office/drawing/2014/main" id="{61456B33-E12B-08C3-2383-9178DAECA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4542" y="2174843"/>
            <a:ext cx="3840642" cy="3234225"/>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D902F7-962E-B4E1-B9B2-53CEC436B7AA}"/>
              </a:ext>
            </a:extLst>
          </p:cNvPr>
          <p:cNvSpPr txBox="1"/>
          <p:nvPr/>
        </p:nvSpPr>
        <p:spPr>
          <a:xfrm>
            <a:off x="463063" y="5156389"/>
            <a:ext cx="4589584" cy="1200329"/>
          </a:xfrm>
          <a:prstGeom prst="rect">
            <a:avLst/>
          </a:prstGeom>
          <a:noFill/>
        </p:spPr>
        <p:txBody>
          <a:bodyPr wrap="square">
            <a:spAutoFit/>
          </a:bodyPr>
          <a:lstStyle/>
          <a:p>
            <a:pPr rtl="0">
              <a:spcBef>
                <a:spcPts val="0"/>
              </a:spcBef>
              <a:spcAft>
                <a:spcPts val="0"/>
              </a:spcAft>
            </a:pPr>
            <a:r>
              <a:rPr lang="en-US" sz="2400" b="0" i="0" u="none" strike="noStrike">
                <a:solidFill>
                  <a:srgbClr val="000000"/>
                </a:solidFill>
                <a:effectLst/>
                <a:latin typeface="Optima" panose="02000503060000020004" pitchFamily="2" charset="0"/>
              </a:rPr>
              <a:t>Interface of the statistics page</a:t>
            </a:r>
            <a:endParaRPr lang="en-US" sz="2400" b="0">
              <a:effectLst/>
              <a:latin typeface="Optima" panose="02000503060000020004" pitchFamily="2" charset="0"/>
            </a:endParaRPr>
          </a:p>
          <a:p>
            <a:r>
              <a:rPr lang="en-US" sz="2400">
                <a:latin typeface="Optima" panose="02000503060000020004" pitchFamily="2" charset="0"/>
              </a:rPr>
              <a:t/>
            </a:r>
            <a:br>
              <a:rPr lang="en-US" sz="2400">
                <a:latin typeface="Optima" panose="02000503060000020004" pitchFamily="2" charset="0"/>
              </a:rPr>
            </a:br>
            <a:endParaRPr lang="en-VN" sz="2400">
              <a:latin typeface="Optima" panose="02000503060000020004" pitchFamily="2" charset="0"/>
            </a:endParaRPr>
          </a:p>
        </p:txBody>
      </p:sp>
    </p:spTree>
    <p:extLst>
      <p:ext uri="{BB962C8B-B14F-4D97-AF65-F5344CB8AC3E}">
        <p14:creationId xmlns:p14="http://schemas.microsoft.com/office/powerpoint/2010/main" val="20483590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3804920" y="3509947"/>
            <a:ext cx="4416585" cy="1754326"/>
          </a:xfrm>
          <a:prstGeom prst="rect">
            <a:avLst/>
          </a:prstGeom>
          <a:noFill/>
        </p:spPr>
        <p:txBody>
          <a:bodyPr wrap="square" rtlCol="0">
            <a:spAutoFit/>
          </a:bodyPr>
          <a:lstStyle/>
          <a:p>
            <a:pPr algn="r"/>
            <a:r>
              <a:rPr lang="en-US" sz="5400" b="1" dirty="0">
                <a:solidFill>
                  <a:schemeClr val="tx1">
                    <a:lumMod val="85000"/>
                    <a:lumOff val="15000"/>
                  </a:schemeClr>
                </a:solidFill>
                <a:latin typeface="Optima" panose="02000503060000020004" pitchFamily="2" charset="0"/>
              </a:rPr>
              <a:t>Conclusion &amp; Future work</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chemeClr val="tx1">
                    <a:lumMod val="85000"/>
                    <a:lumOff val="15000"/>
                  </a:schemeClr>
                </a:solidFill>
                <a:latin typeface="Optima" panose="02000503060000020004" pitchFamily="2" charset="0"/>
              </a:rPr>
              <a:t>05</a:t>
            </a:r>
          </a:p>
        </p:txBody>
      </p:sp>
    </p:spTree>
    <p:extLst>
      <p:ext uri="{BB962C8B-B14F-4D97-AF65-F5344CB8AC3E}">
        <p14:creationId xmlns:p14="http://schemas.microsoft.com/office/powerpoint/2010/main" val="188413007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a:solidFill>
                  <a:schemeClr val="bg1"/>
                </a:solidFill>
                <a:latin typeface="Optima" panose="02000503060000020004" pitchFamily="2" charset="0"/>
              </a:rPr>
              <a:t>5</a:t>
            </a:r>
            <a:r>
              <a:rPr lang="en-US" sz="3200" b="1" i="0" u="none" strike="noStrike">
                <a:solidFill>
                  <a:schemeClr val="bg1"/>
                </a:solidFill>
                <a:effectLst/>
                <a:latin typeface="Optima" panose="02000503060000020004" pitchFamily="2" charset="0"/>
              </a:rPr>
              <a:t>. </a:t>
            </a:r>
            <a:r>
              <a:rPr lang="en-US" sz="3200" b="1" dirty="0">
                <a:solidFill>
                  <a:schemeClr val="bg1"/>
                </a:solidFill>
                <a:latin typeface="Optima" panose="02000503060000020004" pitchFamily="2" charset="0"/>
              </a:rPr>
              <a:t>Conclusion &amp; Future work</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5.1 Achievements acquired</a:t>
            </a:r>
            <a:endParaRPr lang="en-US" sz="2400" b="0">
              <a:solidFill>
                <a:schemeClr val="tx1">
                  <a:lumMod val="85000"/>
                  <a:lumOff val="15000"/>
                </a:schemeClr>
              </a:solidFill>
              <a:effectLst/>
              <a:latin typeface="Optima" panose="02000503060000020004" pitchFamily="2" charset="0"/>
            </a:endParaRPr>
          </a:p>
        </p:txBody>
      </p:sp>
      <p:sp>
        <p:nvSpPr>
          <p:cNvPr id="7" name="TextBox 6">
            <a:extLst>
              <a:ext uri="{FF2B5EF4-FFF2-40B4-BE49-F238E27FC236}">
                <a16:creationId xmlns:a16="http://schemas.microsoft.com/office/drawing/2014/main" id="{AD2A10F8-F7FD-B210-F148-C13334648033}"/>
              </a:ext>
            </a:extLst>
          </p:cNvPr>
          <p:cNvSpPr txBox="1"/>
          <p:nvPr/>
        </p:nvSpPr>
        <p:spPr>
          <a:xfrm>
            <a:off x="609727" y="1710480"/>
            <a:ext cx="8088224" cy="4524315"/>
          </a:xfrm>
          <a:prstGeom prst="rect">
            <a:avLst/>
          </a:prstGeom>
          <a:noFill/>
        </p:spPr>
        <p:txBody>
          <a:bodyPr wrap="square">
            <a:spAutoFit/>
          </a:bodyPr>
          <a:lstStyle/>
          <a:p>
            <a:pPr rtl="0">
              <a:spcBef>
                <a:spcPts val="1000"/>
              </a:spcBef>
              <a:spcAft>
                <a:spcPts val="0"/>
              </a:spcAft>
            </a:pPr>
            <a:r>
              <a:rPr lang="en-US" sz="2400" b="0" i="0" u="none" strike="noStrike">
                <a:solidFill>
                  <a:schemeClr val="tx1">
                    <a:lumMod val="85000"/>
                    <a:lumOff val="15000"/>
                  </a:schemeClr>
                </a:solidFill>
                <a:effectLst/>
                <a:latin typeface="Optima" panose="02000503060000020004" pitchFamily="2" charset="0"/>
              </a:rPr>
              <a:t>- System Overview:</a:t>
            </a:r>
            <a:endParaRPr lang="en-US" sz="2400" b="0">
              <a:solidFill>
                <a:schemeClr val="tx1">
                  <a:lumMod val="85000"/>
                  <a:lumOff val="15000"/>
                </a:schemeClr>
              </a:solidFill>
              <a:effectLst/>
              <a:latin typeface="Optima" panose="02000503060000020004" pitchFamily="2" charset="0"/>
            </a:endParaRPr>
          </a:p>
          <a:p>
            <a:pPr lvl="1" fontAlgn="base">
              <a:buFont typeface="Arial" panose="020B0604020202020204" pitchFamily="34" charset="0"/>
              <a:buChar char="•"/>
            </a:pPr>
            <a:r>
              <a:rPr lang="en-US" sz="2400" b="0" i="0" u="none" strike="noStrike">
                <a:solidFill>
                  <a:schemeClr val="tx1">
                    <a:lumMod val="85000"/>
                    <a:lumOff val="15000"/>
                  </a:schemeClr>
                </a:solidFill>
                <a:effectLst/>
                <a:latin typeface="Optima" panose="02000503060000020004" pitchFamily="2" charset="0"/>
              </a:rPr>
              <a:t> Provides management functions such as: dish management, order management, user management, statistics</a:t>
            </a:r>
          </a:p>
          <a:p>
            <a:pPr lvl="1" fontAlgn="base">
              <a:buFont typeface="Arial" panose="020B0604020202020204" pitchFamily="34" charset="0"/>
              <a:buChar char="•"/>
            </a:pPr>
            <a:r>
              <a:rPr lang="en-US" sz="2400" b="0" i="0" u="none" strike="noStrike">
                <a:solidFill>
                  <a:schemeClr val="tx1">
                    <a:lumMod val="85000"/>
                    <a:lumOff val="15000"/>
                  </a:schemeClr>
                </a:solidFill>
                <a:effectLst/>
                <a:latin typeface="Optima" panose="02000503060000020004" pitchFamily="2" charset="0"/>
              </a:rPr>
              <a:t> Providing convenient functions for customers such as: booking tables/dishes online, reading blogs, viewing restaurant information</a:t>
            </a:r>
          </a:p>
          <a:p>
            <a:pPr rtl="0">
              <a:spcBef>
                <a:spcPts val="0"/>
              </a:spcBef>
              <a:spcAft>
                <a:spcPts val="0"/>
              </a:spcAft>
            </a:pPr>
            <a:r>
              <a:rPr lang="en-US" sz="2400" b="0" i="0" u="none" strike="noStrike">
                <a:solidFill>
                  <a:schemeClr val="tx1">
                    <a:lumMod val="85000"/>
                    <a:lumOff val="15000"/>
                  </a:schemeClr>
                </a:solidFill>
                <a:effectLst/>
                <a:latin typeface="Optima" panose="02000503060000020004" pitchFamily="2" charset="0"/>
              </a:rPr>
              <a:t>- Achievements:</a:t>
            </a:r>
            <a:endParaRPr lang="en-US" sz="2400" b="0">
              <a:solidFill>
                <a:schemeClr val="tx1">
                  <a:lumMod val="85000"/>
                  <a:lumOff val="15000"/>
                </a:schemeClr>
              </a:solidFill>
              <a:effectLst/>
              <a:latin typeface="Optima" panose="02000503060000020004" pitchFamily="2" charset="0"/>
            </a:endParaRPr>
          </a:p>
          <a:p>
            <a:pPr lvl="1" fontAlgn="base">
              <a:buFont typeface="Arial" panose="020B0604020202020204" pitchFamily="34" charset="0"/>
              <a:buChar char="•"/>
            </a:pPr>
            <a:r>
              <a:rPr lang="en-US" sz="2400">
                <a:solidFill>
                  <a:schemeClr val="tx1">
                    <a:lumMod val="85000"/>
                    <a:lumOff val="15000"/>
                  </a:schemeClr>
                </a:solidFill>
                <a:latin typeface="Optima" panose="02000503060000020004" pitchFamily="2" charset="0"/>
              </a:rPr>
              <a:t> </a:t>
            </a:r>
            <a:r>
              <a:rPr lang="en-US" sz="2400" b="0" i="0" u="none" strike="noStrike">
                <a:solidFill>
                  <a:schemeClr val="tx1">
                    <a:lumMod val="85000"/>
                    <a:lumOff val="15000"/>
                  </a:schemeClr>
                </a:solidFill>
                <a:effectLst/>
                <a:latin typeface="Optima" panose="02000503060000020004" pitchFamily="2" charset="0"/>
              </a:rPr>
              <a:t>Improve programming skills in Java, Typescript, SQL</a:t>
            </a:r>
          </a:p>
          <a:p>
            <a:pPr lvl="1" fontAlgn="base">
              <a:buFont typeface="Arial" panose="020B0604020202020204" pitchFamily="34" charset="0"/>
              <a:buChar char="•"/>
            </a:pPr>
            <a:r>
              <a:rPr lang="en-US" sz="2400" b="0" i="0" u="none" strike="noStrike">
                <a:solidFill>
                  <a:schemeClr val="tx1">
                    <a:lumMod val="85000"/>
                    <a:lumOff val="15000"/>
                  </a:schemeClr>
                </a:solidFill>
                <a:effectLst/>
                <a:latin typeface="Optima" panose="02000503060000020004" pitchFamily="2" charset="0"/>
              </a:rPr>
              <a:t> The graduation project helped me gain practical access to the specific profession of Restaurant Management and build a complete system.</a:t>
            </a:r>
          </a:p>
        </p:txBody>
      </p:sp>
    </p:spTree>
    <p:extLst>
      <p:ext uri="{BB962C8B-B14F-4D97-AF65-F5344CB8AC3E}">
        <p14:creationId xmlns:p14="http://schemas.microsoft.com/office/powerpoint/2010/main" val="3339577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US" sz="3200" b="1">
                <a:solidFill>
                  <a:schemeClr val="bg1"/>
                </a:solidFill>
                <a:latin typeface="Optima" panose="02000503060000020004" pitchFamily="2" charset="0"/>
              </a:rPr>
              <a:t>5</a:t>
            </a:r>
            <a:r>
              <a:rPr lang="en-US" sz="3200" b="1" i="0" u="none" strike="noStrike">
                <a:solidFill>
                  <a:schemeClr val="bg1"/>
                </a:solidFill>
                <a:effectLst/>
                <a:latin typeface="Optima" panose="02000503060000020004" pitchFamily="2" charset="0"/>
              </a:rPr>
              <a:t>. </a:t>
            </a:r>
            <a:r>
              <a:rPr lang="en-US" sz="3200" b="1" dirty="0">
                <a:solidFill>
                  <a:schemeClr val="bg1"/>
                </a:solidFill>
                <a:latin typeface="Optima" panose="02000503060000020004" pitchFamily="2" charset="0"/>
              </a:rPr>
              <a:t>Conclusion &amp; Future work</a:t>
            </a:r>
          </a:p>
        </p:txBody>
      </p:sp>
      <p:sp>
        <p:nvSpPr>
          <p:cNvPr id="3" name="TextBox 2">
            <a:extLst>
              <a:ext uri="{FF2B5EF4-FFF2-40B4-BE49-F238E27FC236}">
                <a16:creationId xmlns:a16="http://schemas.microsoft.com/office/drawing/2014/main" id="{2B1D5E72-89C2-16C9-F080-A2599D425B52}"/>
              </a:ext>
            </a:extLst>
          </p:cNvPr>
          <p:cNvSpPr txBox="1"/>
          <p:nvPr/>
        </p:nvSpPr>
        <p:spPr>
          <a:xfrm>
            <a:off x="609727" y="1248815"/>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5.2 Limitations</a:t>
            </a:r>
            <a:endParaRPr lang="en-US" sz="2400" b="0">
              <a:solidFill>
                <a:schemeClr val="tx1">
                  <a:lumMod val="85000"/>
                  <a:lumOff val="15000"/>
                </a:schemeClr>
              </a:solidFill>
              <a:effectLst/>
              <a:latin typeface="Optima" panose="02000503060000020004" pitchFamily="2" charset="0"/>
            </a:endParaRPr>
          </a:p>
        </p:txBody>
      </p:sp>
      <p:sp>
        <p:nvSpPr>
          <p:cNvPr id="6" name="TextBox 5">
            <a:extLst>
              <a:ext uri="{FF2B5EF4-FFF2-40B4-BE49-F238E27FC236}">
                <a16:creationId xmlns:a16="http://schemas.microsoft.com/office/drawing/2014/main" id="{9CCF0BF2-2EC1-1C8C-09C0-63EB4B94EF63}"/>
              </a:ext>
            </a:extLst>
          </p:cNvPr>
          <p:cNvSpPr txBox="1"/>
          <p:nvPr/>
        </p:nvSpPr>
        <p:spPr>
          <a:xfrm>
            <a:off x="152928" y="1786478"/>
            <a:ext cx="8444661" cy="1200329"/>
          </a:xfrm>
          <a:prstGeom prst="rect">
            <a:avLst/>
          </a:prstGeom>
          <a:noFill/>
        </p:spPr>
        <p:txBody>
          <a:bodyPr wrap="square">
            <a:spAutoFit/>
          </a:bodyPr>
          <a:lstStyle/>
          <a:p>
            <a:pPr marL="457200" rtl="0" fontAlgn="base">
              <a:spcBef>
                <a:spcPts val="0"/>
              </a:spcBef>
              <a:spcAft>
                <a:spcPts val="0"/>
              </a:spcAft>
            </a:pPr>
            <a:r>
              <a:rPr lang="en-US" sz="2400">
                <a:solidFill>
                  <a:srgbClr val="000000"/>
                </a:solidFill>
                <a:latin typeface="Optima" panose="02000503060000020004" pitchFamily="2" charset="0"/>
              </a:rPr>
              <a:t>- </a:t>
            </a:r>
            <a:r>
              <a:rPr lang="en-US" sz="2400" i="0" u="none" strike="noStrike">
                <a:solidFill>
                  <a:srgbClr val="000000"/>
                </a:solidFill>
                <a:effectLst/>
                <a:latin typeface="Optima" panose="02000503060000020004" pitchFamily="2" charset="0"/>
              </a:rPr>
              <a:t>The user interface is not eye-catching</a:t>
            </a:r>
          </a:p>
          <a:p>
            <a:pPr marL="457200" rtl="0" fontAlgn="base">
              <a:spcBef>
                <a:spcPts val="0"/>
              </a:spcBef>
              <a:spcAft>
                <a:spcPts val="0"/>
              </a:spcAft>
            </a:pPr>
            <a:r>
              <a:rPr lang="en-US" sz="2400">
                <a:solidFill>
                  <a:srgbClr val="000000"/>
                </a:solidFill>
                <a:latin typeface="Optima" panose="02000503060000020004" pitchFamily="2" charset="0"/>
              </a:rPr>
              <a:t>- </a:t>
            </a:r>
            <a:r>
              <a:rPr lang="en-US" sz="2400" i="0" u="none" strike="noStrike">
                <a:solidFill>
                  <a:srgbClr val="000000"/>
                </a:solidFill>
                <a:effectLst/>
                <a:latin typeface="Optima" panose="02000503060000020004" pitchFamily="2" charset="0"/>
              </a:rPr>
              <a:t>Some features are not well developed such as advanced analytics and statistics.</a:t>
            </a:r>
          </a:p>
        </p:txBody>
      </p:sp>
      <p:sp>
        <p:nvSpPr>
          <p:cNvPr id="9" name="TextBox 8">
            <a:extLst>
              <a:ext uri="{FF2B5EF4-FFF2-40B4-BE49-F238E27FC236}">
                <a16:creationId xmlns:a16="http://schemas.microsoft.com/office/drawing/2014/main" id="{53E94FC9-DF63-102F-52C3-3747C26038C6}"/>
              </a:ext>
            </a:extLst>
          </p:cNvPr>
          <p:cNvSpPr txBox="1"/>
          <p:nvPr/>
        </p:nvSpPr>
        <p:spPr>
          <a:xfrm>
            <a:off x="215993" y="3507600"/>
            <a:ext cx="8444661" cy="1938992"/>
          </a:xfrm>
          <a:prstGeom prst="rect">
            <a:avLst/>
          </a:prstGeom>
          <a:noFill/>
        </p:spPr>
        <p:txBody>
          <a:bodyPr wrap="square">
            <a:spAutoFit/>
          </a:bodyPr>
          <a:lstStyle/>
          <a:p>
            <a:pPr marL="457200" rtl="0" fontAlgn="base">
              <a:spcBef>
                <a:spcPts val="0"/>
              </a:spcBef>
              <a:spcAft>
                <a:spcPts val="0"/>
              </a:spcAft>
            </a:pPr>
            <a:r>
              <a:rPr lang="en-US" sz="2400">
                <a:solidFill>
                  <a:schemeClr val="tx1">
                    <a:lumMod val="85000"/>
                    <a:lumOff val="15000"/>
                  </a:schemeClr>
                </a:solidFill>
                <a:latin typeface="Optima" panose="02000503060000020004" pitchFamily="2" charset="0"/>
              </a:rPr>
              <a:t>- </a:t>
            </a:r>
            <a:r>
              <a:rPr lang="en-US" sz="2400" i="0" u="none" strike="noStrike">
                <a:solidFill>
                  <a:schemeClr val="tx1">
                    <a:lumMod val="85000"/>
                    <a:lumOff val="15000"/>
                  </a:schemeClr>
                </a:solidFill>
                <a:effectLst/>
                <a:latin typeface="Optima" panose="02000503060000020004" pitchFamily="2" charset="0"/>
              </a:rPr>
              <a:t>Improving user interface</a:t>
            </a:r>
          </a:p>
          <a:p>
            <a:pPr marL="457200" rtl="0" fontAlgn="base">
              <a:spcBef>
                <a:spcPts val="0"/>
              </a:spcBef>
              <a:spcAft>
                <a:spcPts val="0"/>
              </a:spcAft>
            </a:pPr>
            <a:r>
              <a:rPr lang="en-US" sz="2400" i="0" u="none" strike="noStrike">
                <a:solidFill>
                  <a:schemeClr val="tx1">
                    <a:lumMod val="85000"/>
                    <a:lumOff val="15000"/>
                  </a:schemeClr>
                </a:solidFill>
                <a:effectLst/>
                <a:latin typeface="Optima" panose="02000503060000020004" pitchFamily="2" charset="0"/>
              </a:rPr>
              <a:t>- Adds advanced analytics and statistics features</a:t>
            </a:r>
          </a:p>
          <a:p>
            <a:pPr marL="457200" rtl="0" fontAlgn="base">
              <a:spcBef>
                <a:spcPts val="0"/>
              </a:spcBef>
              <a:spcAft>
                <a:spcPts val="0"/>
              </a:spcAft>
            </a:pPr>
            <a:r>
              <a:rPr lang="en-US" sz="2400" i="0" u="none" strike="noStrike">
                <a:solidFill>
                  <a:schemeClr val="tx1">
                    <a:lumMod val="85000"/>
                    <a:lumOff val="15000"/>
                  </a:schemeClr>
                </a:solidFill>
                <a:effectLst/>
                <a:latin typeface="Optima" panose="02000503060000020004" pitchFamily="2" charset="0"/>
              </a:rPr>
              <a:t>- Optimize the website for performance and user experience as well as website services.</a:t>
            </a:r>
          </a:p>
          <a:p>
            <a:pPr marL="457200" rtl="0" fontAlgn="base">
              <a:spcBef>
                <a:spcPts val="0"/>
              </a:spcBef>
              <a:spcAft>
                <a:spcPts val="0"/>
              </a:spcAft>
            </a:pPr>
            <a:r>
              <a:rPr lang="en-US" sz="2400" i="0" u="none" strike="noStrike">
                <a:solidFill>
                  <a:schemeClr val="tx1">
                    <a:lumMod val="85000"/>
                    <a:lumOff val="15000"/>
                  </a:schemeClr>
                </a:solidFill>
                <a:effectLst/>
                <a:latin typeface="Optima" panose="02000503060000020004" pitchFamily="2" charset="0"/>
              </a:rPr>
              <a:t>- Integrate new technologies into the system.</a:t>
            </a:r>
          </a:p>
        </p:txBody>
      </p:sp>
      <p:sp>
        <p:nvSpPr>
          <p:cNvPr id="14" name="TextBox 13">
            <a:extLst>
              <a:ext uri="{FF2B5EF4-FFF2-40B4-BE49-F238E27FC236}">
                <a16:creationId xmlns:a16="http://schemas.microsoft.com/office/drawing/2014/main" id="{A409B81F-34E0-02F1-3822-A1C974408129}"/>
              </a:ext>
            </a:extLst>
          </p:cNvPr>
          <p:cNvSpPr txBox="1"/>
          <p:nvPr/>
        </p:nvSpPr>
        <p:spPr>
          <a:xfrm>
            <a:off x="679558" y="3063059"/>
            <a:ext cx="7391400" cy="461665"/>
          </a:xfrm>
          <a:prstGeom prst="rect">
            <a:avLst/>
          </a:prstGeom>
          <a:noFill/>
        </p:spPr>
        <p:txBody>
          <a:bodyPr wrap="square">
            <a:spAutoFit/>
          </a:bodyPr>
          <a:lstStyle/>
          <a:p>
            <a:pPr rtl="0">
              <a:spcBef>
                <a:spcPts val="0"/>
              </a:spcBef>
              <a:spcAft>
                <a:spcPts val="0"/>
              </a:spcAft>
            </a:pPr>
            <a:r>
              <a:rPr lang="en-US" sz="2400" b="1" i="0" u="none" strike="noStrike">
                <a:solidFill>
                  <a:schemeClr val="tx1">
                    <a:lumMod val="85000"/>
                    <a:lumOff val="15000"/>
                  </a:schemeClr>
                </a:solidFill>
                <a:effectLst/>
                <a:latin typeface="Optima" panose="02000503060000020004" pitchFamily="2" charset="0"/>
              </a:rPr>
              <a:t>5.3 Future work</a:t>
            </a:r>
            <a:endParaRPr lang="en-US" sz="2400" b="0">
              <a:solidFill>
                <a:schemeClr val="tx1">
                  <a:lumMod val="85000"/>
                  <a:lumOff val="15000"/>
                </a:schemeClr>
              </a:solidFill>
              <a:effectLst/>
              <a:latin typeface="Optima" panose="02000503060000020004" pitchFamily="2" charset="0"/>
            </a:endParaRPr>
          </a:p>
        </p:txBody>
      </p:sp>
    </p:spTree>
    <p:extLst>
      <p:ext uri="{BB962C8B-B14F-4D97-AF65-F5344CB8AC3E}">
        <p14:creationId xmlns:p14="http://schemas.microsoft.com/office/powerpoint/2010/main" val="3275730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BA0CD-06BF-667F-1865-3BB736F679D7}"/>
            </a:ext>
          </a:extLst>
        </p:cNvPr>
        <p:cNvGrpSpPr/>
        <p:nvPr/>
      </p:nvGrpSpPr>
      <p:grpSpPr>
        <a:xfrm>
          <a:off x="0" y="0"/>
          <a:ext cx="0" cy="0"/>
          <a:chOff x="0" y="0"/>
          <a:chExt cx="0" cy="0"/>
        </a:xfrm>
      </p:grpSpPr>
      <p:sp>
        <p:nvSpPr>
          <p:cNvPr id="3" name="Title 10">
            <a:extLst>
              <a:ext uri="{FF2B5EF4-FFF2-40B4-BE49-F238E27FC236}">
                <a16:creationId xmlns:a16="http://schemas.microsoft.com/office/drawing/2014/main" id="{276F5B51-2302-CF69-AEB9-1AAFB52488FD}"/>
              </a:ext>
            </a:extLst>
          </p:cNvPr>
          <p:cNvSpPr txBox="1">
            <a:spLocks/>
          </p:cNvSpPr>
          <p:nvPr/>
        </p:nvSpPr>
        <p:spPr>
          <a:xfrm>
            <a:off x="3742944" y="3021991"/>
            <a:ext cx="5321046"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a:solidFill>
                  <a:schemeClr val="tx1">
                    <a:lumMod val="85000"/>
                    <a:lumOff val="15000"/>
                  </a:schemeClr>
                </a:solidFill>
                <a:latin typeface="Optima" panose="02000503060000020004" pitchFamily="2" charset="0"/>
                <a:cs typeface="Times New Roman" panose="02020603050405020304" pitchFamily="18" charset="0"/>
              </a:rPr>
              <a:t>THANK YOU !</a:t>
            </a:r>
          </a:p>
        </p:txBody>
      </p:sp>
    </p:spTree>
    <p:extLst>
      <p:ext uri="{BB962C8B-B14F-4D97-AF65-F5344CB8AC3E}">
        <p14:creationId xmlns:p14="http://schemas.microsoft.com/office/powerpoint/2010/main" val="16747934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4241800" y="3649463"/>
            <a:ext cx="3979705" cy="923330"/>
          </a:xfrm>
          <a:prstGeom prst="rect">
            <a:avLst/>
          </a:prstGeom>
          <a:noFill/>
        </p:spPr>
        <p:txBody>
          <a:bodyPr wrap="square" rtlCol="0">
            <a:spAutoFit/>
          </a:bodyPr>
          <a:lstStyle/>
          <a:p>
            <a:pPr algn="r"/>
            <a:r>
              <a:rPr lang="en-US" sz="5400" b="1" dirty="0">
                <a:solidFill>
                  <a:schemeClr val="tx1">
                    <a:lumMod val="85000"/>
                    <a:lumOff val="15000"/>
                  </a:schemeClr>
                </a:solidFill>
                <a:latin typeface="Optima" panose="02000503060000020004" pitchFamily="2" charset="0"/>
              </a:rPr>
              <a:t>Introduction</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chemeClr val="tx1">
                    <a:lumMod val="85000"/>
                    <a:lumOff val="15000"/>
                  </a:schemeClr>
                </a:solidFill>
                <a:latin typeface="Optima" panose="02000503060000020004" pitchFamily="2" charset="0"/>
              </a:rPr>
              <a:t>01</a:t>
            </a:r>
          </a:p>
        </p:txBody>
      </p:sp>
    </p:spTree>
    <p:extLst>
      <p:ext uri="{BB962C8B-B14F-4D97-AF65-F5344CB8AC3E}">
        <p14:creationId xmlns:p14="http://schemas.microsoft.com/office/powerpoint/2010/main" val="341408470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VN" sz="3200" b="1">
                <a:solidFill>
                  <a:schemeClr val="bg1"/>
                </a:solidFill>
                <a:latin typeface="Optima" panose="02000503060000020004" pitchFamily="2" charset="0"/>
              </a:rPr>
              <a:t>1. Introduction</a:t>
            </a:r>
          </a:p>
        </p:txBody>
      </p:sp>
      <p:sp>
        <p:nvSpPr>
          <p:cNvPr id="14" name="TextBox 13">
            <a:extLst>
              <a:ext uri="{FF2B5EF4-FFF2-40B4-BE49-F238E27FC236}">
                <a16:creationId xmlns:a16="http://schemas.microsoft.com/office/drawing/2014/main" id="{B3D82A46-C13C-A241-953D-F91E36811FDB}"/>
              </a:ext>
            </a:extLst>
          </p:cNvPr>
          <p:cNvSpPr txBox="1"/>
          <p:nvPr/>
        </p:nvSpPr>
        <p:spPr>
          <a:xfrm>
            <a:off x="643604" y="1283222"/>
            <a:ext cx="7619746" cy="830997"/>
          </a:xfrm>
          <a:prstGeom prst="rect">
            <a:avLst/>
          </a:prstGeom>
          <a:noFill/>
        </p:spPr>
        <p:txBody>
          <a:bodyPr wrap="square" rtlCol="0">
            <a:spAutoFit/>
          </a:bodyPr>
          <a:lstStyle/>
          <a:p>
            <a:r>
              <a:rPr lang="en-US" sz="2400" dirty="0">
                <a:latin typeface="Optima" panose="02000503060000020004" pitchFamily="2" charset="0"/>
              </a:rPr>
              <a:t>- A growing population leads to an increasing need for food</a:t>
            </a:r>
          </a:p>
        </p:txBody>
      </p:sp>
      <p:sp>
        <p:nvSpPr>
          <p:cNvPr id="15" name="TextBox 14">
            <a:extLst>
              <a:ext uri="{FF2B5EF4-FFF2-40B4-BE49-F238E27FC236}">
                <a16:creationId xmlns:a16="http://schemas.microsoft.com/office/drawing/2014/main" id="{E1030E7C-89AF-0ED7-30BF-B0819EF67BB2}"/>
              </a:ext>
            </a:extLst>
          </p:cNvPr>
          <p:cNvSpPr txBox="1"/>
          <p:nvPr/>
        </p:nvSpPr>
        <p:spPr>
          <a:xfrm>
            <a:off x="1035489" y="2021540"/>
            <a:ext cx="6293147" cy="461665"/>
          </a:xfrm>
          <a:prstGeom prst="rect">
            <a:avLst/>
          </a:prstGeom>
          <a:noFill/>
        </p:spPr>
        <p:txBody>
          <a:bodyPr wrap="square" rtlCol="0">
            <a:spAutoFit/>
          </a:bodyPr>
          <a:lstStyle/>
          <a:p>
            <a:r>
              <a:rPr lang="en-US" sz="2400" dirty="0">
                <a:latin typeface="Optima" panose="02000503060000020004" pitchFamily="2" charset="0"/>
              </a:rPr>
              <a:t>=&gt; More and more restaurants are being built</a:t>
            </a:r>
          </a:p>
        </p:txBody>
      </p:sp>
      <p:grpSp>
        <p:nvGrpSpPr>
          <p:cNvPr id="21" name="Group 20">
            <a:extLst>
              <a:ext uri="{FF2B5EF4-FFF2-40B4-BE49-F238E27FC236}">
                <a16:creationId xmlns:a16="http://schemas.microsoft.com/office/drawing/2014/main" id="{32804DCD-2343-1385-C8A9-FF39F8C427A5}"/>
              </a:ext>
            </a:extLst>
          </p:cNvPr>
          <p:cNvGrpSpPr/>
          <p:nvPr/>
        </p:nvGrpSpPr>
        <p:grpSpPr>
          <a:xfrm>
            <a:off x="1325217" y="2995602"/>
            <a:ext cx="7070638" cy="3526038"/>
            <a:chOff x="1325217" y="2995602"/>
            <a:chExt cx="7070638" cy="3526038"/>
          </a:xfrm>
        </p:grpSpPr>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074" name="Picture 2" descr="Tác động từ gia tăng dân số đến môi trường">
              <a:extLst>
                <a:ext uri="{FF2B5EF4-FFF2-40B4-BE49-F238E27FC236}">
                  <a16:creationId xmlns:a16="http://schemas.microsoft.com/office/drawing/2014/main" id="{1669D1FB-BF80-9667-C0AB-BE911D92C919}"/>
                </a:ext>
              </a:extLst>
            </p:cNvPr>
            <p:cNvPicPr>
              <a:picLocks noChangeAspect="1" noChangeArrowheads="1"/>
            </p:cNvPicPr>
            <p:nvPr/>
          </p:nvPicPr>
          <p:blipFill rotWithShape="1">
            <a:blip r:embed="rId3">
              <a:alphaModFix amt="80000"/>
              <a:extLst>
                <a:ext uri="{28A0092B-C50C-407E-A947-70E740481C1C}">
                  <a14:useLocalDpi xmlns:a14="http://schemas.microsoft.com/office/drawing/2010/main" val="0"/>
                </a:ext>
              </a:extLst>
            </a:blip>
            <a:srcRect t="11364" b="7570"/>
            <a:stretch/>
          </p:blipFill>
          <p:spPr bwMode="auto">
            <a:xfrm>
              <a:off x="1515649" y="3101130"/>
              <a:ext cx="6112701" cy="313638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F543C0-0452-AAA9-25F4-FB1183F48868}"/>
                </a:ext>
              </a:extLst>
            </p:cNvPr>
            <p:cNvSpPr/>
            <p:nvPr/>
          </p:nvSpPr>
          <p:spPr>
            <a:xfrm>
              <a:off x="1325217" y="2995602"/>
              <a:ext cx="1033670" cy="4333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6" name="TextBox 15">
            <a:extLst>
              <a:ext uri="{FF2B5EF4-FFF2-40B4-BE49-F238E27FC236}">
                <a16:creationId xmlns:a16="http://schemas.microsoft.com/office/drawing/2014/main" id="{9C7E389A-E087-703A-0C4C-811F210540F9}"/>
              </a:ext>
            </a:extLst>
          </p:cNvPr>
          <p:cNvSpPr txBox="1"/>
          <p:nvPr/>
        </p:nvSpPr>
        <p:spPr>
          <a:xfrm>
            <a:off x="1035489" y="2533937"/>
            <a:ext cx="6592861" cy="461665"/>
          </a:xfrm>
          <a:prstGeom prst="rect">
            <a:avLst/>
          </a:prstGeom>
          <a:noFill/>
        </p:spPr>
        <p:txBody>
          <a:bodyPr wrap="square" rtlCol="0">
            <a:spAutoFit/>
          </a:bodyPr>
          <a:lstStyle/>
          <a:p>
            <a:r>
              <a:rPr lang="en-US" sz="2400" dirty="0">
                <a:latin typeface="Optima" panose="02000503060000020004" pitchFamily="2" charset="0"/>
              </a:rPr>
              <a:t>=&gt; Difficulty in restaurant management</a:t>
            </a:r>
          </a:p>
        </p:txBody>
      </p:sp>
    </p:spTree>
    <p:extLst>
      <p:ext uri="{BB962C8B-B14F-4D97-AF65-F5344CB8AC3E}">
        <p14:creationId xmlns:p14="http://schemas.microsoft.com/office/powerpoint/2010/main" val="2801280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584775"/>
          </a:xfrm>
          <a:prstGeom prst="rect">
            <a:avLst/>
          </a:prstGeom>
          <a:noFill/>
        </p:spPr>
        <p:txBody>
          <a:bodyPr wrap="square" rtlCol="0">
            <a:spAutoFit/>
          </a:bodyPr>
          <a:lstStyle/>
          <a:p>
            <a:r>
              <a:rPr lang="en-VN" sz="3200" b="1">
                <a:solidFill>
                  <a:schemeClr val="bg1"/>
                </a:solidFill>
                <a:latin typeface="Optima" panose="02000503060000020004" pitchFamily="2" charset="0"/>
              </a:rPr>
              <a:t>1. Introduction</a:t>
            </a:r>
          </a:p>
        </p:txBody>
      </p:sp>
      <p:sp>
        <p:nvSpPr>
          <p:cNvPr id="17" name="TextBox 16">
            <a:extLst>
              <a:ext uri="{FF2B5EF4-FFF2-40B4-BE49-F238E27FC236}">
                <a16:creationId xmlns:a16="http://schemas.microsoft.com/office/drawing/2014/main" id="{F50353FF-F451-BBAF-AA75-D6147ED3E14A}"/>
              </a:ext>
            </a:extLst>
          </p:cNvPr>
          <p:cNvSpPr txBox="1"/>
          <p:nvPr/>
        </p:nvSpPr>
        <p:spPr>
          <a:xfrm>
            <a:off x="660654" y="1460765"/>
            <a:ext cx="2333067" cy="2677656"/>
          </a:xfrm>
          <a:prstGeom prst="rect">
            <a:avLst/>
          </a:prstGeom>
          <a:noFill/>
        </p:spPr>
        <p:txBody>
          <a:bodyPr wrap="square" rtlCol="0">
            <a:spAutoFit/>
          </a:bodyPr>
          <a:lstStyle/>
          <a:p>
            <a:r>
              <a:rPr lang="en-US" sz="2400" dirty="0">
                <a:latin typeface="Optima" panose="02000503060000020004" pitchFamily="2" charset="0"/>
              </a:rPr>
              <a:t>- Customers increasingly prefer to use online services to reserve tables, order food and pay</a:t>
            </a:r>
          </a:p>
        </p:txBody>
      </p:sp>
      <p:sp>
        <p:nvSpPr>
          <p:cNvPr id="18" name="TextBox 17">
            <a:extLst>
              <a:ext uri="{FF2B5EF4-FFF2-40B4-BE49-F238E27FC236}">
                <a16:creationId xmlns:a16="http://schemas.microsoft.com/office/drawing/2014/main" id="{3E69E9A0-472E-01D0-C509-748215334314}"/>
              </a:ext>
            </a:extLst>
          </p:cNvPr>
          <p:cNvSpPr txBox="1"/>
          <p:nvPr/>
        </p:nvSpPr>
        <p:spPr>
          <a:xfrm>
            <a:off x="609727" y="4606592"/>
            <a:ext cx="7899146" cy="1200329"/>
          </a:xfrm>
          <a:prstGeom prst="rect">
            <a:avLst/>
          </a:prstGeom>
          <a:noFill/>
        </p:spPr>
        <p:txBody>
          <a:bodyPr wrap="square" rtlCol="0">
            <a:spAutoFit/>
          </a:bodyPr>
          <a:lstStyle/>
          <a:p>
            <a:r>
              <a:rPr lang="en-US" sz="2400">
                <a:latin typeface="Optima" panose="02000503060000020004" pitchFamily="2" charset="0"/>
              </a:rPr>
              <a:t>- Restaurants need to increase operational efficiency, improve customer satisfaction, reduce errors, and reduce decision-making.</a:t>
            </a:r>
            <a:endParaRPr lang="en-US" sz="2400" dirty="0">
              <a:latin typeface="Optima" panose="02000503060000020004" pitchFamily="2" charset="0"/>
            </a:endParaRPr>
          </a:p>
        </p:txBody>
      </p:sp>
      <p:pic>
        <p:nvPicPr>
          <p:cNvPr id="2050" name="Picture 2" descr="BÁN HÀNG TRÊN APP – “LỐI THOÁT HIỂM” CHO CÁC CHỦ QUÁN TRONG MÙA COVID">
            <a:extLst>
              <a:ext uri="{FF2B5EF4-FFF2-40B4-BE49-F238E27FC236}">
                <a16:creationId xmlns:a16="http://schemas.microsoft.com/office/drawing/2014/main" id="{D360A5DC-0F88-345E-7063-E6ECDA36F0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83" b="6599"/>
          <a:stretch/>
        </p:blipFill>
        <p:spPr bwMode="auto">
          <a:xfrm>
            <a:off x="2743791" y="1575407"/>
            <a:ext cx="5664590" cy="2888108"/>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62067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4368800" y="3531856"/>
            <a:ext cx="3979705" cy="1754326"/>
          </a:xfrm>
          <a:prstGeom prst="rect">
            <a:avLst/>
          </a:prstGeom>
          <a:noFill/>
        </p:spPr>
        <p:txBody>
          <a:bodyPr wrap="square" rtlCol="0">
            <a:spAutoFit/>
          </a:bodyPr>
          <a:lstStyle/>
          <a:p>
            <a:pPr algn="r"/>
            <a:r>
              <a:rPr lang="en-US" sz="5400" b="1" dirty="0">
                <a:solidFill>
                  <a:schemeClr val="tx1">
                    <a:lumMod val="85000"/>
                    <a:lumOff val="15000"/>
                  </a:schemeClr>
                </a:solidFill>
                <a:latin typeface="Optima" panose="02000503060000020004" pitchFamily="2" charset="0"/>
              </a:rPr>
              <a:t>Objectives &amp; Features</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chemeClr val="tx1">
                    <a:lumMod val="85000"/>
                    <a:lumOff val="15000"/>
                  </a:schemeClr>
                </a:solidFill>
                <a:latin typeface="Optima" panose="02000503060000020004" pitchFamily="2" charset="0"/>
              </a:rPr>
              <a:t>02</a:t>
            </a:r>
          </a:p>
        </p:txBody>
      </p:sp>
    </p:spTree>
    <p:extLst>
      <p:ext uri="{BB962C8B-B14F-4D97-AF65-F5344CB8AC3E}">
        <p14:creationId xmlns:p14="http://schemas.microsoft.com/office/powerpoint/2010/main" val="219168384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4" descr="Vetores de Ícone De Produtividade Eficiência Desempenho e mais imagens de  Analisar - Analisar, Aprimoramento, Conceito - iStock">
            <a:extLst>
              <a:ext uri="{FF2B5EF4-FFF2-40B4-BE49-F238E27FC236}">
                <a16:creationId xmlns:a16="http://schemas.microsoft.com/office/drawing/2014/main" id="{4B48AE33-2BC6-0C27-8685-9434128524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270" r="8992" b="9396"/>
          <a:stretch/>
        </p:blipFill>
        <p:spPr bwMode="auto">
          <a:xfrm>
            <a:off x="3819749" y="4815196"/>
            <a:ext cx="1562050" cy="13788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91315FB1-50F7-5177-7D2B-76B23C8EE7A0}"/>
              </a:ext>
            </a:extLst>
          </p:cNvPr>
          <p:cNvSpPr txBox="1"/>
          <p:nvPr/>
        </p:nvSpPr>
        <p:spPr>
          <a:xfrm>
            <a:off x="609727" y="210034"/>
            <a:ext cx="5954846" cy="1569660"/>
          </a:xfrm>
          <a:prstGeom prst="rect">
            <a:avLst/>
          </a:prstGeom>
          <a:noFill/>
        </p:spPr>
        <p:txBody>
          <a:bodyPr wrap="square" rtlCol="0">
            <a:spAutoFit/>
          </a:bodyPr>
          <a:lstStyle/>
          <a:p>
            <a:r>
              <a:rPr lang="en-VN" sz="3200" b="1">
                <a:solidFill>
                  <a:schemeClr val="bg1"/>
                </a:solidFill>
                <a:latin typeface="Optima" panose="02000503060000020004" pitchFamily="2" charset="0"/>
              </a:rPr>
              <a:t>2. </a:t>
            </a:r>
            <a:r>
              <a:rPr lang="en-US" sz="3200" b="1" dirty="0">
                <a:solidFill>
                  <a:schemeClr val="bg1"/>
                </a:solidFill>
                <a:latin typeface="Optima" panose="02000503060000020004" pitchFamily="2" charset="0"/>
              </a:rPr>
              <a:t>Objectives &amp; Features</a:t>
            </a:r>
          </a:p>
          <a:p>
            <a:endParaRPr lang="en-US" sz="3200" b="1" dirty="0">
              <a:solidFill>
                <a:schemeClr val="bg1"/>
              </a:solidFill>
              <a:latin typeface="Optima" panose="02000503060000020004" pitchFamily="2" charset="0"/>
            </a:endParaRPr>
          </a:p>
          <a:p>
            <a:endParaRPr lang="en-VN" sz="3200" b="1">
              <a:solidFill>
                <a:schemeClr val="bg1"/>
              </a:solidFill>
              <a:latin typeface="Optima" panose="02000503060000020004" pitchFamily="2" charset="0"/>
            </a:endParaRPr>
          </a:p>
        </p:txBody>
      </p:sp>
      <p:sp>
        <p:nvSpPr>
          <p:cNvPr id="5" name="TextBox 4">
            <a:extLst>
              <a:ext uri="{FF2B5EF4-FFF2-40B4-BE49-F238E27FC236}">
                <a16:creationId xmlns:a16="http://schemas.microsoft.com/office/drawing/2014/main" id="{3AF59DCC-D991-E4D4-2FBF-0EA9B5B2E768}"/>
              </a:ext>
            </a:extLst>
          </p:cNvPr>
          <p:cNvSpPr txBox="1"/>
          <p:nvPr/>
        </p:nvSpPr>
        <p:spPr>
          <a:xfrm>
            <a:off x="609727" y="1834260"/>
            <a:ext cx="7975473" cy="3046988"/>
          </a:xfrm>
          <a:prstGeom prst="rect">
            <a:avLst/>
          </a:prstGeom>
          <a:noFill/>
        </p:spPr>
        <p:txBody>
          <a:bodyPr wrap="square">
            <a:spAutoFit/>
          </a:bodyPr>
          <a:lstStyle/>
          <a:p>
            <a:r>
              <a:rPr lang="en-US" sz="2400" dirty="0">
                <a:latin typeface="Optima" panose="02000503060000020004" pitchFamily="2" charset="0"/>
              </a:rPr>
              <a:t>Building a restaurant management and ordering website aims to:</a:t>
            </a:r>
          </a:p>
          <a:p>
            <a:pPr marL="342900" indent="-342900">
              <a:buFont typeface="Wingdings" panose="05000000000000000000" pitchFamily="2" charset="2"/>
              <a:buChar char="ü"/>
            </a:pPr>
            <a:r>
              <a:rPr lang="en-US" sz="2400" dirty="0">
                <a:latin typeface="Optima" panose="02000503060000020004" pitchFamily="2" charset="0"/>
              </a:rPr>
              <a:t>Provides a convenient management system for management</a:t>
            </a:r>
          </a:p>
          <a:p>
            <a:pPr marL="342900" indent="-342900">
              <a:buFont typeface="Wingdings" panose="05000000000000000000" pitchFamily="2" charset="2"/>
              <a:buChar char="ü"/>
            </a:pPr>
            <a:r>
              <a:rPr lang="en-US" sz="2400" dirty="0">
                <a:latin typeface="Optima" panose="02000503060000020004" pitchFamily="2" charset="0"/>
              </a:rPr>
              <a:t>Minimize operating costs and optimize processes.</a:t>
            </a:r>
          </a:p>
          <a:p>
            <a:pPr marL="342900" indent="-342900">
              <a:buFont typeface="Wingdings" panose="05000000000000000000" pitchFamily="2" charset="2"/>
              <a:buChar char="ü"/>
            </a:pPr>
            <a:r>
              <a:rPr lang="en-US" sz="2400" dirty="0">
                <a:latin typeface="Optima" panose="02000503060000020004" pitchFamily="2" charset="0"/>
              </a:rPr>
              <a:t>Manage customers and promotions and apply discounts.</a:t>
            </a:r>
          </a:p>
          <a:p>
            <a:pPr marL="342900" indent="-342900">
              <a:buFont typeface="Wingdings" panose="05000000000000000000" pitchFamily="2" charset="2"/>
              <a:buChar char="ü"/>
            </a:pPr>
            <a:r>
              <a:rPr lang="en-US" sz="2400" dirty="0">
                <a:latin typeface="Optima" panose="02000503060000020004" pitchFamily="2" charset="0"/>
              </a:rPr>
              <a:t>Provides online ordering, table booking and payment functions for customers</a:t>
            </a:r>
          </a:p>
        </p:txBody>
      </p:sp>
      <p:pic>
        <p:nvPicPr>
          <p:cNvPr id="1028" name="Picture 4" descr="CHÍNH SÁCH BẢO MẬT THÔNG TIN">
            <a:extLst>
              <a:ext uri="{FF2B5EF4-FFF2-40B4-BE49-F238E27FC236}">
                <a16:creationId xmlns:a16="http://schemas.microsoft.com/office/drawing/2014/main" id="{899B9678-0207-7CAE-CBE0-5D2735A2B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573" y="4384104"/>
            <a:ext cx="4766281" cy="240299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ịch vụ quản trị Web cho nhà hàng hiệu quả - Dịch Vụ Marketing Online">
            <a:extLst>
              <a:ext uri="{FF2B5EF4-FFF2-40B4-BE49-F238E27FC236}">
                <a16:creationId xmlns:a16="http://schemas.microsoft.com/office/drawing/2014/main" id="{9A363FD6-CFDF-F6D6-7672-80A8BA84E8D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21060" y="4859378"/>
            <a:ext cx="1995447" cy="13306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etores de Ícone De Produtividade Eficiência Desempenho e mais imagens de  Analisar - Analisar, Aprimoramento, Conceito - iStock">
            <a:extLst>
              <a:ext uri="{FF2B5EF4-FFF2-40B4-BE49-F238E27FC236}">
                <a16:creationId xmlns:a16="http://schemas.microsoft.com/office/drawing/2014/main" id="{D8DDD32E-DE95-59D5-5FA3-61A11387B97E}"/>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t="10270" r="8992" b="9396"/>
          <a:stretch/>
        </p:blipFill>
        <p:spPr bwMode="auto">
          <a:xfrm>
            <a:off x="2888154" y="5192032"/>
            <a:ext cx="859948" cy="7590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51AD0C1-512D-27DE-0016-7F60B6559CAE}"/>
              </a:ext>
            </a:extLst>
          </p:cNvPr>
          <p:cNvSpPr txBox="1"/>
          <p:nvPr/>
        </p:nvSpPr>
        <p:spPr>
          <a:xfrm>
            <a:off x="609727" y="1272396"/>
            <a:ext cx="4556854" cy="584775"/>
          </a:xfrm>
          <a:prstGeom prst="rect">
            <a:avLst/>
          </a:prstGeom>
          <a:noFill/>
        </p:spPr>
        <p:txBody>
          <a:bodyPr wrap="square">
            <a:spAutoFit/>
          </a:bodyPr>
          <a:lstStyle/>
          <a:p>
            <a:r>
              <a:rPr lang="en-US" sz="3200" b="1">
                <a:latin typeface="Optima" panose="02000503060000020004" pitchFamily="2" charset="0"/>
              </a:rPr>
              <a:t>2.1 </a:t>
            </a:r>
            <a:r>
              <a:rPr lang="en-US" sz="3200" b="1" dirty="0">
                <a:latin typeface="Optima" panose="02000503060000020004" pitchFamily="2" charset="0"/>
              </a:rPr>
              <a:t>Objectives </a:t>
            </a:r>
            <a:endParaRPr lang="en-VN" sz="3200" b="1">
              <a:latin typeface="Optima" panose="02000503060000020004" pitchFamily="2" charset="0"/>
            </a:endParaRPr>
          </a:p>
        </p:txBody>
      </p:sp>
    </p:spTree>
    <p:extLst>
      <p:ext uri="{BB962C8B-B14F-4D97-AF65-F5344CB8AC3E}">
        <p14:creationId xmlns:p14="http://schemas.microsoft.com/office/powerpoint/2010/main" val="184803798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59A3F0-D82A-851B-ADCA-DF166FA8909A}"/>
              </a:ext>
            </a:extLst>
          </p:cNvPr>
          <p:cNvSpPr/>
          <p:nvPr/>
        </p:nvSpPr>
        <p:spPr>
          <a:xfrm>
            <a:off x="0" y="6237515"/>
            <a:ext cx="9164151" cy="620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endParaRPr>
          </a:p>
        </p:txBody>
      </p:sp>
      <p:sp>
        <p:nvSpPr>
          <p:cNvPr id="10" name="Rectangle 9">
            <a:extLst>
              <a:ext uri="{FF2B5EF4-FFF2-40B4-BE49-F238E27FC236}">
                <a16:creationId xmlns:a16="http://schemas.microsoft.com/office/drawing/2014/main" id="{DDDB536E-6B1D-ABF3-19FF-C2B901F07401}"/>
              </a:ext>
            </a:extLst>
          </p:cNvPr>
          <p:cNvSpPr/>
          <p:nvPr/>
        </p:nvSpPr>
        <p:spPr>
          <a:xfrm>
            <a:off x="0" y="0"/>
            <a:ext cx="9144000" cy="959005"/>
          </a:xfrm>
          <a:prstGeom prst="rect">
            <a:avLst/>
          </a:prstGeom>
          <a:solidFill>
            <a:srgbClr val="AE0204"/>
          </a:solidFill>
          <a:ln>
            <a:solidFill>
              <a:srgbClr val="AE01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2B043893-38F5-A397-CF10-EFFF99127B96}"/>
              </a:ext>
            </a:extLst>
          </p:cNvPr>
          <p:cNvSpPr/>
          <p:nvPr/>
        </p:nvSpPr>
        <p:spPr>
          <a:xfrm>
            <a:off x="0" y="1062622"/>
            <a:ext cx="9144000" cy="11019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2" name="Picture 11">
            <a:extLst>
              <a:ext uri="{FF2B5EF4-FFF2-40B4-BE49-F238E27FC236}">
                <a16:creationId xmlns:a16="http://schemas.microsoft.com/office/drawing/2014/main" id="{34B24026-E097-0BE8-9FA9-9F674809A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654" y="6237515"/>
            <a:ext cx="2867314" cy="476812"/>
          </a:xfrm>
          <a:prstGeom prst="rect">
            <a:avLst/>
          </a:prstGeom>
        </p:spPr>
      </p:pic>
      <p:sp>
        <p:nvSpPr>
          <p:cNvPr id="13" name="Rectangle 12">
            <a:extLst>
              <a:ext uri="{FF2B5EF4-FFF2-40B4-BE49-F238E27FC236}">
                <a16:creationId xmlns:a16="http://schemas.microsoft.com/office/drawing/2014/main" id="{216ED728-E7B8-C6A6-9944-9AC89792CB63}"/>
              </a:ext>
            </a:extLst>
          </p:cNvPr>
          <p:cNvSpPr/>
          <p:nvPr/>
        </p:nvSpPr>
        <p:spPr>
          <a:xfrm>
            <a:off x="3527968" y="6475921"/>
            <a:ext cx="4867887" cy="45719"/>
          </a:xfrm>
          <a:prstGeom prst="rect">
            <a:avLst/>
          </a:prstGeom>
          <a:solidFill>
            <a:srgbClr val="AE010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TextBox 2">
            <a:extLst>
              <a:ext uri="{FF2B5EF4-FFF2-40B4-BE49-F238E27FC236}">
                <a16:creationId xmlns:a16="http://schemas.microsoft.com/office/drawing/2014/main" id="{494638AD-1663-C6DD-4284-A7575E8821F1}"/>
              </a:ext>
            </a:extLst>
          </p:cNvPr>
          <p:cNvSpPr txBox="1"/>
          <p:nvPr/>
        </p:nvSpPr>
        <p:spPr>
          <a:xfrm>
            <a:off x="585343" y="3121367"/>
            <a:ext cx="3297392" cy="2677656"/>
          </a:xfrm>
          <a:prstGeom prst="rect">
            <a:avLst/>
          </a:prstGeom>
          <a:noFill/>
        </p:spPr>
        <p:txBody>
          <a:bodyPr wrap="square" rtlCol="0">
            <a:spAutoFit/>
          </a:bodyPr>
          <a:lstStyle/>
          <a:p>
            <a:r>
              <a:rPr lang="en-US" sz="2400" dirty="0">
                <a:latin typeface="Optima" panose="02000503060000020004" pitchFamily="2" charset="0"/>
              </a:rPr>
              <a:t>1. Manage product </a:t>
            </a:r>
          </a:p>
          <a:p>
            <a:r>
              <a:rPr lang="en-US" sz="2400" dirty="0">
                <a:latin typeface="Optima" panose="02000503060000020004" pitchFamily="2" charset="0"/>
              </a:rPr>
              <a:t>2. Manage order </a:t>
            </a:r>
          </a:p>
          <a:p>
            <a:r>
              <a:rPr lang="en-US" sz="2400" dirty="0">
                <a:latin typeface="Optima" panose="02000503060000020004" pitchFamily="2" charset="0"/>
              </a:rPr>
              <a:t>3. Manage user</a:t>
            </a:r>
          </a:p>
          <a:p>
            <a:r>
              <a:rPr lang="en-US" sz="2400" dirty="0">
                <a:latin typeface="Optima" panose="02000503060000020004" pitchFamily="2" charset="0"/>
              </a:rPr>
              <a:t>4. Manage discounts</a:t>
            </a:r>
          </a:p>
          <a:p>
            <a:r>
              <a:rPr lang="en-US" sz="2400" dirty="0">
                <a:latin typeface="Optima" panose="02000503060000020004" pitchFamily="2" charset="0"/>
              </a:rPr>
              <a:t>5. Manage table reservations</a:t>
            </a:r>
          </a:p>
          <a:p>
            <a:r>
              <a:rPr lang="en-US" sz="2400" dirty="0">
                <a:latin typeface="Optima" panose="02000503060000020004" pitchFamily="2" charset="0"/>
              </a:rPr>
              <a:t>6. Manage blog</a:t>
            </a:r>
          </a:p>
        </p:txBody>
      </p:sp>
      <p:sp>
        <p:nvSpPr>
          <p:cNvPr id="6" name="TextBox 5">
            <a:extLst>
              <a:ext uri="{FF2B5EF4-FFF2-40B4-BE49-F238E27FC236}">
                <a16:creationId xmlns:a16="http://schemas.microsoft.com/office/drawing/2014/main" id="{13A15F16-61B4-6DBC-5746-08708198776D}"/>
              </a:ext>
            </a:extLst>
          </p:cNvPr>
          <p:cNvSpPr txBox="1"/>
          <p:nvPr/>
        </p:nvSpPr>
        <p:spPr>
          <a:xfrm>
            <a:off x="4523232" y="3157943"/>
            <a:ext cx="3583577" cy="1938992"/>
          </a:xfrm>
          <a:prstGeom prst="rect">
            <a:avLst/>
          </a:prstGeom>
          <a:noFill/>
        </p:spPr>
        <p:txBody>
          <a:bodyPr wrap="square" rtlCol="0">
            <a:spAutoFit/>
          </a:bodyPr>
          <a:lstStyle/>
          <a:p>
            <a:pPr marL="342900" indent="-342900">
              <a:buFont typeface="+mj-lt"/>
              <a:buAutoNum type="arabicPeriod"/>
            </a:pPr>
            <a:r>
              <a:rPr lang="en-US" sz="2400" dirty="0">
                <a:latin typeface="Optima" panose="02000503060000020004" pitchFamily="2" charset="0"/>
              </a:rPr>
              <a:t>Manage shopping cart</a:t>
            </a:r>
          </a:p>
          <a:p>
            <a:pPr marL="342900" indent="-342900">
              <a:buFont typeface="+mj-lt"/>
              <a:buAutoNum type="arabicPeriod"/>
            </a:pPr>
            <a:r>
              <a:rPr lang="en-US" sz="2400" dirty="0">
                <a:latin typeface="Optima" panose="02000503060000020004" pitchFamily="2" charset="0"/>
              </a:rPr>
              <a:t>View products</a:t>
            </a:r>
          </a:p>
          <a:p>
            <a:pPr marL="342900" indent="-342900">
              <a:buFont typeface="+mj-lt"/>
              <a:buAutoNum type="arabicPeriod"/>
            </a:pPr>
            <a:r>
              <a:rPr lang="en-US" sz="2400" dirty="0">
                <a:latin typeface="Optima" panose="02000503060000020004" pitchFamily="2" charset="0"/>
              </a:rPr>
              <a:t>Book table</a:t>
            </a:r>
          </a:p>
          <a:p>
            <a:pPr marL="342900" indent="-342900">
              <a:buFont typeface="+mj-lt"/>
              <a:buAutoNum type="arabicPeriod"/>
            </a:pPr>
            <a:r>
              <a:rPr lang="en-US" sz="2400" dirty="0">
                <a:latin typeface="Optima" panose="02000503060000020004" pitchFamily="2" charset="0"/>
              </a:rPr>
              <a:t>Order</a:t>
            </a:r>
          </a:p>
          <a:p>
            <a:pPr marL="342900" indent="-342900">
              <a:buFont typeface="+mj-lt"/>
              <a:buAutoNum type="arabicPeriod"/>
            </a:pPr>
            <a:r>
              <a:rPr lang="en-US" sz="2400" dirty="0">
                <a:latin typeface="Optima" panose="02000503060000020004" pitchFamily="2" charset="0"/>
              </a:rPr>
              <a:t>Read blog</a:t>
            </a:r>
          </a:p>
        </p:txBody>
      </p:sp>
      <p:sp>
        <p:nvSpPr>
          <p:cNvPr id="8" name="TextBox 7">
            <a:extLst>
              <a:ext uri="{FF2B5EF4-FFF2-40B4-BE49-F238E27FC236}">
                <a16:creationId xmlns:a16="http://schemas.microsoft.com/office/drawing/2014/main" id="{27F45460-DD45-2004-31B9-021208878050}"/>
              </a:ext>
            </a:extLst>
          </p:cNvPr>
          <p:cNvSpPr txBox="1"/>
          <p:nvPr/>
        </p:nvSpPr>
        <p:spPr>
          <a:xfrm>
            <a:off x="611886" y="1977108"/>
            <a:ext cx="3477985" cy="1077218"/>
          </a:xfrm>
          <a:prstGeom prst="rect">
            <a:avLst/>
          </a:prstGeom>
          <a:noFill/>
        </p:spPr>
        <p:txBody>
          <a:bodyPr wrap="square">
            <a:spAutoFit/>
          </a:bodyPr>
          <a:lstStyle/>
          <a:p>
            <a:r>
              <a:rPr lang="en-US" sz="3200" i="0" u="none" strike="noStrike">
                <a:solidFill>
                  <a:srgbClr val="000000"/>
                </a:solidFill>
                <a:effectLst/>
                <a:latin typeface="Optima" panose="02000503060000020004" pitchFamily="2" charset="0"/>
              </a:rPr>
              <a:t>Main features of admin:</a:t>
            </a:r>
            <a:endParaRPr lang="en-VN" sz="3200">
              <a:latin typeface="Optima" panose="02000503060000020004" pitchFamily="2" charset="0"/>
            </a:endParaRPr>
          </a:p>
        </p:txBody>
      </p:sp>
      <p:sp>
        <p:nvSpPr>
          <p:cNvPr id="14" name="TextBox 13">
            <a:extLst>
              <a:ext uri="{FF2B5EF4-FFF2-40B4-BE49-F238E27FC236}">
                <a16:creationId xmlns:a16="http://schemas.microsoft.com/office/drawing/2014/main" id="{3580B21C-C743-1BE8-F67D-FA68717ED189}"/>
              </a:ext>
            </a:extLst>
          </p:cNvPr>
          <p:cNvSpPr txBox="1"/>
          <p:nvPr/>
        </p:nvSpPr>
        <p:spPr>
          <a:xfrm>
            <a:off x="4533307" y="2008566"/>
            <a:ext cx="4196443" cy="1077218"/>
          </a:xfrm>
          <a:prstGeom prst="rect">
            <a:avLst/>
          </a:prstGeom>
          <a:noFill/>
        </p:spPr>
        <p:txBody>
          <a:bodyPr wrap="square">
            <a:spAutoFit/>
          </a:bodyPr>
          <a:lstStyle/>
          <a:p>
            <a:r>
              <a:rPr lang="en-US" sz="3200" i="0" u="none" strike="noStrike">
                <a:solidFill>
                  <a:srgbClr val="000000"/>
                </a:solidFill>
                <a:effectLst/>
                <a:latin typeface="Optima" panose="02000503060000020004" pitchFamily="2" charset="0"/>
              </a:rPr>
              <a:t>Main features of customer:</a:t>
            </a:r>
            <a:endParaRPr lang="en-VN" sz="3200">
              <a:latin typeface="Optima" panose="02000503060000020004" pitchFamily="2" charset="0"/>
            </a:endParaRPr>
          </a:p>
        </p:txBody>
      </p:sp>
      <p:sp>
        <p:nvSpPr>
          <p:cNvPr id="15" name="TextBox 14">
            <a:extLst>
              <a:ext uri="{FF2B5EF4-FFF2-40B4-BE49-F238E27FC236}">
                <a16:creationId xmlns:a16="http://schemas.microsoft.com/office/drawing/2014/main" id="{F2F99E13-F8DF-B27C-CE41-B5A03572E006}"/>
              </a:ext>
            </a:extLst>
          </p:cNvPr>
          <p:cNvSpPr txBox="1"/>
          <p:nvPr/>
        </p:nvSpPr>
        <p:spPr>
          <a:xfrm>
            <a:off x="609727" y="210034"/>
            <a:ext cx="5954846" cy="1569660"/>
          </a:xfrm>
          <a:prstGeom prst="rect">
            <a:avLst/>
          </a:prstGeom>
          <a:noFill/>
        </p:spPr>
        <p:txBody>
          <a:bodyPr wrap="square" rtlCol="0">
            <a:spAutoFit/>
          </a:bodyPr>
          <a:lstStyle/>
          <a:p>
            <a:r>
              <a:rPr lang="en-VN" sz="3200" b="1">
                <a:solidFill>
                  <a:schemeClr val="bg1"/>
                </a:solidFill>
                <a:latin typeface="Optima" panose="02000503060000020004" pitchFamily="2" charset="0"/>
              </a:rPr>
              <a:t>2. </a:t>
            </a:r>
            <a:r>
              <a:rPr lang="en-US" sz="3200" b="1" dirty="0">
                <a:solidFill>
                  <a:schemeClr val="bg1"/>
                </a:solidFill>
                <a:latin typeface="Optima" panose="02000503060000020004" pitchFamily="2" charset="0"/>
              </a:rPr>
              <a:t>Objectives &amp; Features</a:t>
            </a:r>
          </a:p>
          <a:p>
            <a:endParaRPr lang="en-US" sz="3200" b="1" dirty="0">
              <a:solidFill>
                <a:schemeClr val="bg1"/>
              </a:solidFill>
              <a:latin typeface="Optima" panose="02000503060000020004" pitchFamily="2" charset="0"/>
            </a:endParaRPr>
          </a:p>
          <a:p>
            <a:endParaRPr lang="en-VN" sz="3200" b="1">
              <a:solidFill>
                <a:schemeClr val="bg1"/>
              </a:solidFill>
              <a:latin typeface="Optima" panose="02000503060000020004" pitchFamily="2" charset="0"/>
            </a:endParaRPr>
          </a:p>
        </p:txBody>
      </p:sp>
      <p:sp>
        <p:nvSpPr>
          <p:cNvPr id="16" name="TextBox 15">
            <a:extLst>
              <a:ext uri="{FF2B5EF4-FFF2-40B4-BE49-F238E27FC236}">
                <a16:creationId xmlns:a16="http://schemas.microsoft.com/office/drawing/2014/main" id="{12DF0940-BE90-74FB-9FE2-75F6A2892FAE}"/>
              </a:ext>
            </a:extLst>
          </p:cNvPr>
          <p:cNvSpPr txBox="1"/>
          <p:nvPr/>
        </p:nvSpPr>
        <p:spPr>
          <a:xfrm>
            <a:off x="609727" y="1272396"/>
            <a:ext cx="4556854" cy="584775"/>
          </a:xfrm>
          <a:prstGeom prst="rect">
            <a:avLst/>
          </a:prstGeom>
          <a:noFill/>
        </p:spPr>
        <p:txBody>
          <a:bodyPr wrap="square">
            <a:spAutoFit/>
          </a:bodyPr>
          <a:lstStyle/>
          <a:p>
            <a:r>
              <a:rPr lang="en-US" sz="3200" b="1">
                <a:latin typeface="Optima" panose="02000503060000020004" pitchFamily="2" charset="0"/>
              </a:rPr>
              <a:t>2.2 </a:t>
            </a:r>
            <a:r>
              <a:rPr lang="en-US" sz="3200" b="1" dirty="0">
                <a:latin typeface="Optima" panose="02000503060000020004" pitchFamily="2" charset="0"/>
              </a:rPr>
              <a:t>Features</a:t>
            </a:r>
            <a:r>
              <a:rPr lang="en-US" sz="3200" b="1">
                <a:latin typeface="Optima" panose="02000503060000020004" pitchFamily="2" charset="0"/>
              </a:rPr>
              <a:t> </a:t>
            </a:r>
            <a:endParaRPr lang="en-VN" sz="3200" b="1">
              <a:latin typeface="Optima" panose="02000503060000020004" pitchFamily="2" charset="0"/>
            </a:endParaRPr>
          </a:p>
        </p:txBody>
      </p:sp>
    </p:spTree>
    <p:extLst>
      <p:ext uri="{BB962C8B-B14F-4D97-AF65-F5344CB8AC3E}">
        <p14:creationId xmlns:p14="http://schemas.microsoft.com/office/powerpoint/2010/main" val="29053896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96BC-0096-B930-6D19-9676284B7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CB936C5-48AC-CECE-F4D6-05B67168A040}"/>
              </a:ext>
            </a:extLst>
          </p:cNvPr>
          <p:cNvSpPr txBox="1"/>
          <p:nvPr/>
        </p:nvSpPr>
        <p:spPr>
          <a:xfrm>
            <a:off x="4001438" y="3747274"/>
            <a:ext cx="4416585" cy="923330"/>
          </a:xfrm>
          <a:prstGeom prst="rect">
            <a:avLst/>
          </a:prstGeom>
          <a:noFill/>
        </p:spPr>
        <p:txBody>
          <a:bodyPr wrap="square" rtlCol="0">
            <a:spAutoFit/>
          </a:bodyPr>
          <a:lstStyle/>
          <a:p>
            <a:pPr algn="r"/>
            <a:r>
              <a:rPr lang="en-US" sz="5400" b="1" dirty="0">
                <a:solidFill>
                  <a:schemeClr val="tx1">
                    <a:lumMod val="85000"/>
                    <a:lumOff val="15000"/>
                  </a:schemeClr>
                </a:solidFill>
                <a:latin typeface="Optima" panose="02000503060000020004" pitchFamily="2" charset="0"/>
              </a:rPr>
              <a:t>System design</a:t>
            </a:r>
          </a:p>
        </p:txBody>
      </p:sp>
      <p:sp>
        <p:nvSpPr>
          <p:cNvPr id="5" name="Rectangle 4">
            <a:extLst>
              <a:ext uri="{FF2B5EF4-FFF2-40B4-BE49-F238E27FC236}">
                <a16:creationId xmlns:a16="http://schemas.microsoft.com/office/drawing/2014/main" id="{B71DB55B-8CF7-58D1-DC6D-38974F0281B5}"/>
              </a:ext>
            </a:extLst>
          </p:cNvPr>
          <p:cNvSpPr/>
          <p:nvPr/>
        </p:nvSpPr>
        <p:spPr>
          <a:xfrm>
            <a:off x="8569523" y="1859247"/>
            <a:ext cx="117277" cy="3211517"/>
          </a:xfrm>
          <a:prstGeom prst="rect">
            <a:avLst/>
          </a:prstGeom>
          <a:solidFill>
            <a:srgbClr val="C02033"/>
          </a:solidFill>
          <a:ln>
            <a:solidFill>
              <a:srgbClr val="C020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F040F1E6-759F-BD70-AA3C-CD3DEF903A75}"/>
              </a:ext>
            </a:extLst>
          </p:cNvPr>
          <p:cNvSpPr txBox="1"/>
          <p:nvPr/>
        </p:nvSpPr>
        <p:spPr>
          <a:xfrm>
            <a:off x="6209731" y="1346617"/>
            <a:ext cx="2825087" cy="2400657"/>
          </a:xfrm>
          <a:prstGeom prst="rect">
            <a:avLst/>
          </a:prstGeom>
          <a:noFill/>
        </p:spPr>
        <p:txBody>
          <a:bodyPr wrap="square" rtlCol="0">
            <a:spAutoFit/>
          </a:bodyPr>
          <a:lstStyle/>
          <a:p>
            <a:r>
              <a:rPr lang="en-US" sz="15000" b="1" dirty="0">
                <a:solidFill>
                  <a:schemeClr val="tx1">
                    <a:lumMod val="85000"/>
                    <a:lumOff val="15000"/>
                  </a:schemeClr>
                </a:solidFill>
                <a:latin typeface="Optima" panose="02000503060000020004" pitchFamily="2" charset="0"/>
              </a:rPr>
              <a:t>03</a:t>
            </a:r>
          </a:p>
        </p:txBody>
      </p:sp>
    </p:spTree>
    <p:extLst>
      <p:ext uri="{BB962C8B-B14F-4D97-AF65-F5344CB8AC3E}">
        <p14:creationId xmlns:p14="http://schemas.microsoft.com/office/powerpoint/2010/main" val="97616294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7a74380e-07b2-4e44-8523-481b60ed7604" xsi:nil="true"/>
    <lcf76f155ced4ddcb4097134ff3c332f xmlns="7a74380e-07b2-4e44-8523-481b60ed7604">
      <Terms xmlns="http://schemas.microsoft.com/office/infopath/2007/PartnerControls"/>
    </lcf76f155ced4ddcb4097134ff3c332f>
    <TaxCatchAll xmlns="abc80d3c-d134-49f9-86a5-99de7680ea8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F2D60EEFAD4B0B48B0748F2C26B778AD" ma:contentTypeVersion="12" ma:contentTypeDescription="Tạo tài liệu mới." ma:contentTypeScope="" ma:versionID="ac8295a9c826aabb4360770716d22195">
  <xsd:schema xmlns:xsd="http://www.w3.org/2001/XMLSchema" xmlns:xs="http://www.w3.org/2001/XMLSchema" xmlns:p="http://schemas.microsoft.com/office/2006/metadata/properties" xmlns:ns2="7a74380e-07b2-4e44-8523-481b60ed7604" xmlns:ns3="abc80d3c-d134-49f9-86a5-99de7680ea84" targetNamespace="http://schemas.microsoft.com/office/2006/metadata/properties" ma:root="true" ma:fieldsID="3d9fc3d156f181ec0eed17b5878ab6e0" ns2:_="" ns3:_="">
    <xsd:import namespace="7a74380e-07b2-4e44-8523-481b60ed7604"/>
    <xsd:import namespace="abc80d3c-d134-49f9-86a5-99de7680ea84"/>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74380e-07b2-4e44-8523-481b60ed7604"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hẻ Hình ảnh"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bc80d3c-d134-49f9-86a5-99de7680ea8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3d95a3b-7f2b-44ee-8016-475f0cebc97c}" ma:internalName="TaxCatchAll" ma:showField="CatchAllData" ma:web="abc80d3c-d134-49f9-86a5-99de7680ea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06EA5B-B203-412A-A7B8-1A31BEC2E736}">
  <ds:schemaRefs>
    <ds:schemaRef ds:uri="57945dba-2976-4672-84bb-2c30bca50093"/>
    <ds:schemaRef ds:uri="5aea5067-4265-44e4-b8fe-ef6a5770482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7a74380e-07b2-4e44-8523-481b60ed7604"/>
    <ds:schemaRef ds:uri="abc80d3c-d134-49f9-86a5-99de7680ea84"/>
  </ds:schemaRefs>
</ds:datastoreItem>
</file>

<file path=customXml/itemProps2.xml><?xml version="1.0" encoding="utf-8"?>
<ds:datastoreItem xmlns:ds="http://schemas.openxmlformats.org/officeDocument/2006/customXml" ds:itemID="{B3262CC2-D6CE-4E97-B8A4-C96F66215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74380e-07b2-4e44-8523-481b60ed7604"/>
    <ds:schemaRef ds:uri="abc80d3c-d134-49f9-86a5-99de7680ea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B0F8AF-54D0-4032-A391-752D741DCB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965</TotalTime>
  <Words>766</Words>
  <Application>Microsoft Office PowerPoint</Application>
  <PresentationFormat>On-screen Show (4:3)</PresentationFormat>
  <Paragraphs>141</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Lato</vt:lpstr>
      <vt:lpstr>Mongolian Baiti</vt:lpstr>
      <vt:lpstr>Optima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Admin</cp:lastModifiedBy>
  <cp:revision>88</cp:revision>
  <dcterms:created xsi:type="dcterms:W3CDTF">2020-12-31T10:39:43Z</dcterms:created>
  <dcterms:modified xsi:type="dcterms:W3CDTF">2024-07-10T22:01:00Z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0x010100EF9D3663555DB2438BF74B494BAE89C8</vt:lpwstr>
  </property>
  <property fmtid="{D5CDD505-2E9C-101B-9397-08002B2CF9AE}" pid="3" name="Order">
    <vt:r8>34300</vt:r8>
  </property>
  <property fmtid="{D5CDD505-2E9C-101B-9397-08002B2CF9AE}" pid="4" name="_activity">
    <vt:lpwstr>{"FileActivityType":"9","FileActivityTimeStamp":"2023-01-30T15:00:15.497Z","FileActivityUsersOnPage":[{"DisplayName":"NGUYEN THI THU HANG 20192440","Id":"hang.ntt192440@sis.hust.edu.vn"}],"FileActivityNavigationId":null}</vt:lpwstr>
  </property>
  <property fmtid="{D5CDD505-2E9C-101B-9397-08002B2CF9AE}" pid="5" name="_ExtendedDescription">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MediaServiceImageTags">
    <vt:lpwstr/>
  </property>
</Properties>
</file>